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
  </p:notesMasterIdLst>
  <p:sldIdLst>
    <p:sldId id="652" r:id="rId3"/>
    <p:sldId id="661" r:id="rId4"/>
    <p:sldId id="651" r:id="rId5"/>
    <p:sldId id="258"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55"/>
    <p:restoredTop sz="59059"/>
  </p:normalViewPr>
  <p:slideViewPr>
    <p:cSldViewPr snapToGrid="0" snapToObjects="1">
      <p:cViewPr varScale="1">
        <p:scale>
          <a:sx n="39" d="100"/>
          <a:sy n="39" d="100"/>
        </p:scale>
        <p:origin x="101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D4602-0497-5C49-AB64-1E87C04300E5}" type="datetimeFigureOut">
              <a:rPr lang="en-US" smtClean="0"/>
              <a:t>2/27/2020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C5C53-FD80-D54E-8551-17FCC087084C}" type="slidenum">
              <a:rPr lang="en-US" smtClean="0"/>
              <a:t>‹#›</a:t>
            </a:fld>
            <a:endParaRPr lang="en-US"/>
          </a:p>
        </p:txBody>
      </p:sp>
    </p:spTree>
    <p:extLst>
      <p:ext uri="{BB962C8B-B14F-4D97-AF65-F5344CB8AC3E}">
        <p14:creationId xmlns:p14="http://schemas.microsoft.com/office/powerpoint/2010/main" val="84852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9C5C53-FD80-D54E-8551-17FCC087084C}" type="slidenum">
              <a:rPr lang="en-US" smtClean="0"/>
              <a:t>1</a:t>
            </a:fld>
            <a:endParaRPr lang="en-US"/>
          </a:p>
        </p:txBody>
      </p:sp>
    </p:spTree>
    <p:extLst>
      <p:ext uri="{BB962C8B-B14F-4D97-AF65-F5344CB8AC3E}">
        <p14:creationId xmlns:p14="http://schemas.microsoft.com/office/powerpoint/2010/main" val="317016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Volcanic Ash (VA) Advisory Centers use satellite data to issue VA advisories to aviation stakeholders </a:t>
            </a:r>
          </a:p>
          <a:p>
            <a:endParaRPr lang="en-US" dirty="0"/>
          </a:p>
          <a:p>
            <a:r>
              <a:rPr lang="en-US" dirty="0"/>
              <a:t>Meteorological geostationary satellites have limited view of polar regions.</a:t>
            </a:r>
          </a:p>
          <a:p>
            <a:endParaRPr lang="en-US" dirty="0"/>
          </a:p>
          <a:p>
            <a:r>
              <a:rPr lang="en-US" dirty="0"/>
              <a:t>Volcanic SO</a:t>
            </a:r>
            <a:r>
              <a:rPr lang="en-US" baseline="-25000" dirty="0"/>
              <a:t>2</a:t>
            </a:r>
            <a:r>
              <a:rPr lang="en-US" dirty="0"/>
              <a:t> data are currently underutilized by VAACs.</a:t>
            </a:r>
          </a:p>
          <a:p>
            <a:endParaRPr lang="en-US" dirty="0"/>
          </a:p>
          <a:p>
            <a:r>
              <a:rPr lang="en-US" dirty="0"/>
              <a:t>We demonstrate local processing of volcanic SO</a:t>
            </a:r>
            <a:r>
              <a:rPr lang="en-US" baseline="-25000" dirty="0"/>
              <a:t>2</a:t>
            </a:r>
            <a:r>
              <a:rPr lang="en-US" dirty="0"/>
              <a:t> and ash data and expedited delivery to operational users: </a:t>
            </a:r>
          </a:p>
          <a:p>
            <a:pPr lvl="1">
              <a:buFont typeface="Wingdings" pitchFamily="2" charset="2"/>
              <a:buChar char="ü"/>
            </a:pPr>
            <a:r>
              <a:rPr lang="en-US" sz="2000" i="1" dirty="0"/>
              <a:t>USGS Alaska Volcano Observatory. </a:t>
            </a:r>
          </a:p>
          <a:p>
            <a:pPr lvl="1">
              <a:buFont typeface="Wingdings" pitchFamily="2" charset="2"/>
              <a:buChar char="ü"/>
            </a:pPr>
            <a:r>
              <a:rPr lang="en-US" sz="2000" i="1" dirty="0"/>
              <a:t>National Weather Service Alaska Aviation Weather Unit and Anchorage VAAC.</a:t>
            </a:r>
          </a:p>
          <a:p>
            <a:pPr lvl="1">
              <a:buFont typeface="Wingdings" pitchFamily="2" charset="2"/>
              <a:buChar char="ü"/>
            </a:pPr>
            <a:r>
              <a:rPr lang="en-US" sz="2000" i="1" dirty="0" err="1"/>
              <a:t>EUMETCast</a:t>
            </a:r>
            <a:r>
              <a:rPr lang="en-US" sz="2000" i="1" dirty="0"/>
              <a:t> distribution service.</a:t>
            </a:r>
          </a:p>
          <a:p>
            <a:pPr marL="457200" lvl="1" indent="0">
              <a:buNone/>
            </a:pPr>
            <a:endParaRPr lang="en-US" sz="2000" i="1" dirty="0"/>
          </a:p>
          <a:p>
            <a:r>
              <a:rPr lang="en-US" dirty="0"/>
              <a:t> Perceived impact on VAACs operations:</a:t>
            </a:r>
          </a:p>
          <a:p>
            <a:pPr lvl="1">
              <a:buFont typeface="Wingdings" pitchFamily="2" charset="2"/>
              <a:buChar char="ü"/>
            </a:pPr>
            <a:r>
              <a:rPr lang="en-US" sz="2000" i="1" dirty="0"/>
              <a:t>Adding SO</a:t>
            </a:r>
            <a:r>
              <a:rPr lang="en-US" sz="2000" i="1" baseline="-25000" dirty="0"/>
              <a:t>2</a:t>
            </a:r>
            <a:r>
              <a:rPr lang="en-US" sz="2000" i="1" dirty="0"/>
              <a:t> polar imagery (day/night coverage, multiple orbits )</a:t>
            </a:r>
          </a:p>
          <a:p>
            <a:pPr lvl="1">
              <a:buFont typeface="Wingdings" pitchFamily="2" charset="2"/>
              <a:buChar char="ü"/>
            </a:pPr>
            <a:r>
              <a:rPr lang="en-US" sz="2000" i="1" dirty="0"/>
              <a:t>Reducing latency time  &lt; 30 minutes;</a:t>
            </a:r>
          </a:p>
          <a:p>
            <a:pPr lvl="1">
              <a:buFont typeface="Wingdings" pitchFamily="2" charset="2"/>
              <a:buChar char="ü"/>
            </a:pPr>
            <a:r>
              <a:rPr lang="en-US" sz="2000" i="1" dirty="0"/>
              <a:t>Convenient data formats (</a:t>
            </a:r>
            <a:r>
              <a:rPr lang="en-US" sz="2000" i="1" kern="0" dirty="0"/>
              <a:t>AWIPS);</a:t>
            </a:r>
          </a:p>
          <a:p>
            <a:endParaRPr lang="en-US" dirty="0"/>
          </a:p>
        </p:txBody>
      </p:sp>
      <p:sp>
        <p:nvSpPr>
          <p:cNvPr id="4" name="Slide Number Placeholder 3"/>
          <p:cNvSpPr>
            <a:spLocks noGrp="1"/>
          </p:cNvSpPr>
          <p:nvPr>
            <p:ph type="sldNum" sz="quarter" idx="5"/>
          </p:nvPr>
        </p:nvSpPr>
        <p:spPr/>
        <p:txBody>
          <a:bodyPr/>
          <a:lstStyle/>
          <a:p>
            <a:fld id="{799C5C53-FD80-D54E-8551-17FCC087084C}" type="slidenum">
              <a:rPr lang="en-US" smtClean="0"/>
              <a:t>2</a:t>
            </a:fld>
            <a:endParaRPr lang="en-US"/>
          </a:p>
        </p:txBody>
      </p:sp>
    </p:spTree>
    <p:extLst>
      <p:ext uri="{BB962C8B-B14F-4D97-AF65-F5344CB8AC3E}">
        <p14:creationId xmlns:p14="http://schemas.microsoft.com/office/powerpoint/2010/main" val="42257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352F23-C04C-4655-BBD8-C9D1184F3A54}" type="slidenum">
              <a:rPr lang="en-US" smtClean="0"/>
              <a:pPr/>
              <a:t>3</a:t>
            </a:fld>
            <a:endParaRPr lang="en-US" dirty="0"/>
          </a:p>
        </p:txBody>
      </p:sp>
    </p:spTree>
    <p:extLst>
      <p:ext uri="{BB962C8B-B14F-4D97-AF65-F5344CB8AC3E}">
        <p14:creationId xmlns:p14="http://schemas.microsoft.com/office/powerpoint/2010/main" val="396333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Addressing critical need for night-time northern polar coverage, we are </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developing DR volcanic SO</a:t>
            </a:r>
            <a:r>
              <a:rPr lang="en-US" sz="1200" baseline="-25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2</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products based on the thermal infrared (TIR) data acquired by the MODIS instruments aboard the NASA’s EOS Terra and Aqua platforms, and VIIRS instruments aboard the NASA/NOAA Suomi-NPP (SNPP) and NOAA20 polar orbiting operational weather satellites</a:t>
            </a:r>
          </a:p>
          <a:p>
            <a:endParaRPr lang="en-US" sz="1200" dirty="0">
              <a:solidFill>
                <a:srgbClr val="000000"/>
              </a:solidFill>
              <a:latin typeface="Calibri" panose="020F0502020204030204" pitchFamily="34" charset="0"/>
              <a:cs typeface="Times New Roman" panose="02020603050405020304" pitchFamily="18" charset="0"/>
            </a:endParaRP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SNPP/VIIRS data acquired on 22 and 23 June 2019</a:t>
            </a: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Combination provides frequent day-night coverage of high-latitude volcanoes</a:t>
            </a: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Fine Spatial Resolution: 1 km (nadir) for MODIS; 750 m for VIIRS</a:t>
            </a: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Example of low-latency SO</a:t>
            </a:r>
            <a:r>
              <a:rPr lang="en-US" baseline="-25000" dirty="0">
                <a:latin typeface="Calibri" panose="020F0502020204030204" pitchFamily="34" charset="0"/>
                <a:ea typeface="ＭＳ 明朝" charset="-128"/>
                <a:cs typeface="Calibri" panose="020F0502020204030204" pitchFamily="34" charset="0"/>
              </a:rPr>
              <a:t>2</a:t>
            </a:r>
            <a:r>
              <a:rPr lang="en-US" dirty="0">
                <a:latin typeface="Calibri" panose="020F0502020204030204" pitchFamily="34" charset="0"/>
                <a:ea typeface="ＭＳ 明朝" charset="-128"/>
                <a:cs typeface="Calibri" panose="020F0502020204030204" pitchFamily="34" charset="0"/>
              </a:rPr>
              <a:t> detection product: </a:t>
            </a:r>
            <a:br>
              <a:rPr lang="en-US" dirty="0">
                <a:latin typeface="Calibri" panose="020F0502020204030204" pitchFamily="34" charset="0"/>
                <a:ea typeface="ＭＳ 明朝" charset="-128"/>
                <a:cs typeface="Calibri" panose="020F0502020204030204" pitchFamily="34" charset="0"/>
              </a:rPr>
            </a:br>
            <a:r>
              <a:rPr lang="en-US" dirty="0">
                <a:latin typeface="Calibri" panose="020F0502020204030204" pitchFamily="34" charset="0"/>
                <a:ea typeface="ＭＳ 明朝" charset="-128"/>
                <a:cs typeface="Calibri" panose="020F0502020204030204" pitchFamily="34" charset="0"/>
              </a:rPr>
              <a:t>BT @ 8.6 </a:t>
            </a:r>
            <a:r>
              <a:rPr lang="en-US" dirty="0">
                <a:latin typeface="Symbol" panose="05050102010706020507" pitchFamily="18" charset="2"/>
                <a:ea typeface="ＭＳ 明朝" charset="-128"/>
                <a:cs typeface="Calibri" panose="020F0502020204030204" pitchFamily="34" charset="0"/>
              </a:rPr>
              <a:t>m</a:t>
            </a:r>
            <a:r>
              <a:rPr lang="en-US" dirty="0">
                <a:latin typeface="Calibri" panose="020F0502020204030204" pitchFamily="34" charset="0"/>
                <a:ea typeface="ＭＳ 明朝" charset="-128"/>
                <a:cs typeface="Calibri" panose="020F0502020204030204" pitchFamily="34" charset="0"/>
              </a:rPr>
              <a:t>m channel – max BT over all channels</a:t>
            </a: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Procedure (VIIRS-TIR) has been implemented at DRL</a:t>
            </a:r>
            <a:endParaRPr lang="en-US" dirty="0">
              <a:latin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99C5C53-FD80-D54E-8551-17FCC087084C}" type="slidenum">
              <a:rPr lang="en-US" smtClean="0"/>
              <a:t>4</a:t>
            </a:fld>
            <a:endParaRPr lang="en-US"/>
          </a:p>
        </p:txBody>
      </p:sp>
    </p:spTree>
    <p:extLst>
      <p:ext uri="{BB962C8B-B14F-4D97-AF65-F5344CB8AC3E}">
        <p14:creationId xmlns:p14="http://schemas.microsoft.com/office/powerpoint/2010/main" val="295220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charset="0"/>
              <a:buChar char="•"/>
            </a:pPr>
            <a:r>
              <a:rPr lang="en-US" dirty="0">
                <a:latin typeface="Calibri" panose="020F0502020204030204" pitchFamily="34" charset="0"/>
                <a:ea typeface="ＭＳ 明朝" charset="-128"/>
                <a:cs typeface="Calibri" panose="020F0502020204030204" pitchFamily="34" charset="0"/>
              </a:rPr>
              <a:t>Aura/OMI (since 2010) and SNPP/OMPS (since 2014) Direct Readout (DR) volcanic SO</a:t>
            </a:r>
            <a:r>
              <a:rPr lang="en-US" baseline="-25000" dirty="0">
                <a:latin typeface="Calibri" panose="020F0502020204030204" pitchFamily="34" charset="0"/>
                <a:ea typeface="ＭＳ 明朝" charset="-128"/>
                <a:cs typeface="Calibri" panose="020F0502020204030204" pitchFamily="34" charset="0"/>
              </a:rPr>
              <a:t>2</a:t>
            </a:r>
            <a:r>
              <a:rPr lang="en-US" dirty="0">
                <a:latin typeface="Calibri" panose="020F0502020204030204" pitchFamily="34" charset="0"/>
                <a:ea typeface="ＭＳ 明朝" charset="-128"/>
                <a:cs typeface="Calibri" panose="020F0502020204030204" pitchFamily="34" charset="0"/>
              </a:rPr>
              <a:t> and UV ash Index (AI) data have been used by Finnish Meteorological Institute (FMI) Very Fast Delivery Volcanic service ~20 minutes</a:t>
            </a:r>
          </a:p>
          <a:p>
            <a:pPr marL="285750" indent="-285750" algn="just">
              <a:buFont typeface="Arial" charset="0"/>
              <a:buChar char="•"/>
            </a:pPr>
            <a:endParaRPr lang="en-US" dirty="0">
              <a:latin typeface="Calibri" panose="020F0502020204030204" pitchFamily="34" charset="0"/>
              <a:ea typeface="ＭＳ 明朝" charset="-128"/>
              <a:cs typeface="Calibri" panose="020F0502020204030204" pitchFamily="34" charset="0"/>
            </a:endParaRPr>
          </a:p>
          <a:p>
            <a:pPr marL="285750" indent="-285750" algn="just">
              <a:buFont typeface="Arial" charset="0"/>
              <a:buChar char="•"/>
            </a:pPr>
            <a:r>
              <a:rPr lang="en-US" dirty="0">
                <a:latin typeface="Calibri" panose="020F0502020204030204" pitchFamily="34" charset="0"/>
                <a:ea typeface="ＭＳ 明朝" charset="-128"/>
                <a:cs typeface="Calibri" panose="020F0502020204030204" pitchFamily="34" charset="0"/>
              </a:rPr>
              <a:t>NASA-NOAA SNPP/OMPS DR data are now received and processed by UAF-GINA in Alaska. DR data used by  European SACS and USGS Alaska Volcano Observatory.</a:t>
            </a:r>
          </a:p>
          <a:p>
            <a:pPr marL="285750" indent="-285750" algn="just">
              <a:buFont typeface="Arial" charset="0"/>
              <a:buChar char="•"/>
            </a:pPr>
            <a:endParaRPr lang="en-US" dirty="0">
              <a:latin typeface="Calibri" panose="020F0502020204030204" pitchFamily="34" charset="0"/>
              <a:ea typeface="ＭＳ 明朝" charset="-128"/>
              <a:cs typeface="Calibri" panose="020F0502020204030204" pitchFamily="34" charset="0"/>
            </a:endParaRPr>
          </a:p>
          <a:p>
            <a:pPr marL="285750" indent="-285750" algn="just">
              <a:buFont typeface="Arial" charset="0"/>
              <a:buChar char="•"/>
            </a:pPr>
            <a:r>
              <a:rPr lang="en-US" dirty="0">
                <a:latin typeface="Calibri" panose="020F0502020204030204" pitchFamily="34" charset="0"/>
                <a:cs typeface="Calibri" panose="020F0502020204030204" pitchFamily="34" charset="0"/>
              </a:rPr>
              <a:t>In 2017 FMI started using OMPS DR data from GINA/UAF and since 2019 provides data to the </a:t>
            </a:r>
            <a:r>
              <a:rPr lang="en-US" dirty="0" err="1">
                <a:latin typeface="Calibri" panose="020F0502020204030204" pitchFamily="34" charset="0"/>
                <a:cs typeface="Calibri" panose="020F0502020204030204" pitchFamily="34" charset="0"/>
              </a:rPr>
              <a:t>EUMETCast</a:t>
            </a:r>
            <a:r>
              <a:rPr lang="en-US" dirty="0">
                <a:latin typeface="Calibri" panose="020F0502020204030204" pitchFamily="34" charset="0"/>
                <a:cs typeface="Calibri" panose="020F0502020204030204" pitchFamily="34" charset="0"/>
              </a:rPr>
              <a:t> distribution service</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2:  Enabled NASA’s Direct Readout (DR) volcanic data in Partner’s Decision-Making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NASA’s EOS-Aura and S-NPP satellites have Direct Broadcast (DB) capability, i.e. the ability to broadcast data at the same time as it is measured. This possibility is utilized in the FMI’s Very Fast Delivery (VFD) Service for monitoring atmospheric composition in almost real time, within 20 minutes after the overpass. The service started in 2006 processing Aura OMI surface UV and ozone data. After the eruption of the </a:t>
            </a:r>
            <a:r>
              <a:rPr lang="en-GB" sz="1200" kern="1200" dirty="0" err="1">
                <a:solidFill>
                  <a:schemeClr val="tx1"/>
                </a:solidFill>
                <a:effectLst/>
                <a:latin typeface="+mn-lt"/>
                <a:ea typeface="+mn-ea"/>
                <a:cs typeface="+mn-cs"/>
              </a:rPr>
              <a:t>Eyjafjallajökul</a:t>
            </a:r>
            <a:r>
              <a:rPr lang="en-GB" sz="1200" kern="1200" dirty="0">
                <a:solidFill>
                  <a:schemeClr val="tx1"/>
                </a:solidFill>
                <a:effectLst/>
                <a:latin typeface="+mn-lt"/>
                <a:ea typeface="+mn-ea"/>
                <a:cs typeface="+mn-cs"/>
              </a:rPr>
              <a:t> the system was updated in 2010-11 with volcanic ash and VSO2 data. </a:t>
            </a:r>
            <a:r>
              <a:rPr lang="en-US" sz="1200" kern="1200" dirty="0">
                <a:solidFill>
                  <a:schemeClr val="tx1"/>
                </a:solidFill>
                <a:effectLst/>
                <a:latin typeface="+mn-lt"/>
                <a:ea typeface="+mn-ea"/>
                <a:cs typeface="+mn-cs"/>
              </a:rPr>
              <a:t>During Y1 our team provided software for processing DR OMPS volcanic data. Currently both OMI and OMPS DR data are processed at </a:t>
            </a:r>
            <a:r>
              <a:rPr lang="en-US" sz="1200" kern="1200" dirty="0" err="1">
                <a:solidFill>
                  <a:schemeClr val="tx1"/>
                </a:solidFill>
                <a:effectLst/>
                <a:latin typeface="+mn-lt"/>
                <a:ea typeface="+mn-ea"/>
                <a:cs typeface="+mn-cs"/>
              </a:rPr>
              <a:t>Sodankyla</a:t>
            </a:r>
            <a:r>
              <a:rPr lang="en-US" sz="1200" kern="1200" dirty="0">
                <a:solidFill>
                  <a:schemeClr val="tx1"/>
                </a:solidFill>
                <a:effectLst/>
                <a:latin typeface="+mn-lt"/>
                <a:ea typeface="+mn-ea"/>
                <a:cs typeface="+mn-cs"/>
              </a:rPr>
              <a:t> (Fig.). </a:t>
            </a:r>
            <a:r>
              <a:rPr lang="en-GB" sz="1200" kern="1200" dirty="0">
                <a:solidFill>
                  <a:schemeClr val="tx1"/>
                </a:solidFill>
                <a:effectLst/>
                <a:latin typeface="+mn-lt"/>
                <a:ea typeface="+mn-ea"/>
                <a:cs typeface="+mn-cs"/>
              </a:rPr>
              <a:t>The VFD covers Northern Europe, Russia and Arctic Ocean, but the coverage is restricted by the fact that the satellite has to be visible from the Sodankylä ground station in northern Finland.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the established partnership between GINA, NASA GSFC Direct Readout Laboratory (DRL) and SNPP’s Ozone SIPS in Y2 we started processing DR OMPS data from GINA ground station in Fairbanks, Alaska. UAF-GINA has provided access to direct broadcast SNPP data in raw format, maintained hardware to run the International Polar Orbiting Processing Package (IPOPP), maintained IPOPP and the Ozone Mapping and Profiling Suite (OMPS) Science Processing Algorithm (SPA), and provided NASA Direct Readout Labs (DRL) with products produced by IPOPP and the OMPS SPA.  In Y2 an updated version of the IPOPP OMPS SPA processor software was installed. Data and products have been provided to NASA DRL and have been used to generate analyses of events. In May 2016 GINA started capturing DR data from Aura OMI passes on a new Orbital Systems 3-meter antenna. The data are transferred to FMI for processing and imagery generation.</a:t>
            </a:r>
          </a:p>
          <a:p>
            <a:r>
              <a:rPr lang="en-US" sz="1200" kern="1200" dirty="0">
                <a:solidFill>
                  <a:schemeClr val="tx1"/>
                </a:solidFill>
                <a:effectLst/>
                <a:latin typeface="+mn-lt"/>
                <a:ea typeface="+mn-ea"/>
                <a:cs typeface="+mn-cs"/>
              </a:rPr>
              <a:t>	In Y3 (2017) updated OMPS SO2/AI Science Processing Algorithm (SPA)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has been delivered to DRL, tested, proven operational and distributed to user community for operational processing. Extensive development was necessary for the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prototype version (v2.0) since it also included alignment with the unique ACPS data formats defined to enhance scientific use and long-term record continuity. This approach insured NASA DR data are in sync with NASA’s scientific processing environment at ACPS. DRL continues working closely with GSFC’s Ozone SIPS to integrate updated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 SPA into NASA’s International Polar-Orbiter Processing Package (IPOPP) and to obtain feedback from collaborators at FMI and co-Is at GINA/UAF, as well as additional international collaborators. The new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SPA improved measurement quality, as well as added features for the higher resolution processing when these data are made available in the downlink from the SNPP and JPSS-1 platforms. The SPA will be maintained by DRL and Ozone SIPS and updated when necessary as defined by user needs. </a:t>
            </a:r>
          </a:p>
          <a:p>
            <a:endParaRPr lang="en-US" dirty="0"/>
          </a:p>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5</a:t>
            </a:fld>
            <a:endParaRPr lang="en-US"/>
          </a:p>
        </p:txBody>
      </p:sp>
    </p:spTree>
    <p:extLst>
      <p:ext uri="{BB962C8B-B14F-4D97-AF65-F5344CB8AC3E}">
        <p14:creationId xmlns:p14="http://schemas.microsoft.com/office/powerpoint/2010/main" val="110635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AEED65-5564-3C47-8170-8E1ADDFD299C}"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68523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EED65-5564-3C47-8170-8E1ADDFD299C}"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57844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EED65-5564-3C47-8170-8E1ADDFD299C}"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26205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FCF3FE-47D7-0A40-AA59-13A112AECCC0}" type="datetime1">
              <a:rPr lang="en-US" smtClean="0">
                <a:solidFill>
                  <a:prstClr val="black">
                    <a:tint val="75000"/>
                  </a:prstClr>
                </a:solidFill>
              </a:rPr>
              <a:pPr/>
              <a:t>2/27/2020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8FBCE-F8D9-6E4C-9BCD-F6CCA861C6C8}" type="datetime1">
              <a:rPr lang="en-US" smtClean="0">
                <a:solidFill>
                  <a:prstClr val="black">
                    <a:tint val="75000"/>
                  </a:prstClr>
                </a:solidFill>
              </a:rPr>
              <a:pPr/>
              <a:t>2/27/2020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8C4A76-CF32-2C4C-8B56-E19068BE3A44}" type="datetime1">
              <a:rPr lang="en-US" smtClean="0">
                <a:solidFill>
                  <a:prstClr val="black">
                    <a:tint val="75000"/>
                  </a:prstClr>
                </a:solidFill>
              </a:rPr>
              <a:pPr/>
              <a:t>2/27/2020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856422-2D71-7842-BE48-5F9B4845978E}" type="datetime1">
              <a:rPr lang="en-US" smtClean="0">
                <a:solidFill>
                  <a:prstClr val="black">
                    <a:tint val="75000"/>
                  </a:prstClr>
                </a:solidFill>
              </a:rPr>
              <a:pPr/>
              <a:t>2/27/2020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4C0EAB-C4F2-D540-8A2B-6A97B91B3552}" type="datetime1">
              <a:rPr lang="en-US" smtClean="0">
                <a:solidFill>
                  <a:prstClr val="black">
                    <a:tint val="75000"/>
                  </a:prstClr>
                </a:solidFill>
              </a:rPr>
              <a:pPr/>
              <a:t>2/27/2020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3D445-8F2D-CD42-9644-8FBBA4AF7E53}" type="datetime1">
              <a:rPr lang="en-US" smtClean="0">
                <a:solidFill>
                  <a:prstClr val="black">
                    <a:tint val="75000"/>
                  </a:prstClr>
                </a:solidFill>
              </a:rPr>
              <a:pPr/>
              <a:t>2/27/2020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BF231-ECCD-8045-95F2-2A2186DFB201}" type="datetime1">
              <a:rPr lang="en-US" smtClean="0">
                <a:solidFill>
                  <a:prstClr val="black">
                    <a:tint val="75000"/>
                  </a:prstClr>
                </a:solidFill>
              </a:rPr>
              <a:pPr/>
              <a:t>2/27/2020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0F64DB-14F3-2F4E-B677-5753BDD2A13D}" type="datetime1">
              <a:rPr lang="en-US" smtClean="0">
                <a:solidFill>
                  <a:prstClr val="black">
                    <a:tint val="75000"/>
                  </a:prstClr>
                </a:solidFill>
              </a:rPr>
              <a:pPr/>
              <a:t>2/27/2020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AEED65-5564-3C47-8170-8E1ADDFD299C}"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199714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AEED65-5564-3C47-8170-8E1ADDFD299C}"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86172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AEED65-5564-3C47-8170-8E1ADDFD299C}"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32997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AEED65-5564-3C47-8170-8E1ADDFD299C}" type="datetimeFigureOut">
              <a:rPr lang="en-US" smtClean="0"/>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104020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AEED65-5564-3C47-8170-8E1ADDFD299C}" type="datetimeFigureOut">
              <a:rPr lang="en-US" smtClean="0"/>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10034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EED65-5564-3C47-8170-8E1ADDFD299C}" type="datetimeFigureOut">
              <a:rPr lang="en-US" smtClean="0"/>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68563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EED65-5564-3C47-8170-8E1ADDFD299C}"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5051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EED65-5564-3C47-8170-8E1ADDFD299C}"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B0746-E171-F645-AE41-8C81FA8C95DA}" type="slidenum">
              <a:rPr lang="en-US" smtClean="0"/>
              <a:t>‹#›</a:t>
            </a:fld>
            <a:endParaRPr lang="en-US"/>
          </a:p>
        </p:txBody>
      </p:sp>
    </p:spTree>
    <p:extLst>
      <p:ext uri="{BB962C8B-B14F-4D97-AF65-F5344CB8AC3E}">
        <p14:creationId xmlns:p14="http://schemas.microsoft.com/office/powerpoint/2010/main" val="73613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EED65-5564-3C47-8170-8E1ADDFD299C}" type="datetimeFigureOut">
              <a:rPr lang="en-US" smtClean="0"/>
              <a:t>2/27/2020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B0746-E171-F645-AE41-8C81FA8C95DA}" type="slidenum">
              <a:rPr lang="en-US" smtClean="0"/>
              <a:t>‹#›</a:t>
            </a:fld>
            <a:endParaRPr lang="en-US"/>
          </a:p>
        </p:txBody>
      </p:sp>
    </p:spTree>
    <p:extLst>
      <p:ext uri="{BB962C8B-B14F-4D97-AF65-F5344CB8AC3E}">
        <p14:creationId xmlns:p14="http://schemas.microsoft.com/office/powerpoint/2010/main" val="625490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6F0FFDA-3AD6-4E4A-8F0E-165DE4182626}" type="datetime1">
              <a:rPr lang="en-US" smtClean="0">
                <a:solidFill>
                  <a:prstClr val="black">
                    <a:tint val="75000"/>
                  </a:prstClr>
                </a:solidFill>
              </a:rPr>
              <a:pPr defTabSz="457200"/>
              <a:t>2/27/2020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F25810-B5B7-1D4C-AE94-C1D5C8ABEBAE}"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0" y="10983"/>
            <a:ext cx="12192000" cy="1002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latin typeface="Arial"/>
            </a:endParaRPr>
          </a:p>
        </p:txBody>
      </p:sp>
      <p:sp>
        <p:nvSpPr>
          <p:cNvPr id="2" name="Title Placeholder 1"/>
          <p:cNvSpPr>
            <a:spLocks noGrp="1"/>
          </p:cNvSpPr>
          <p:nvPr>
            <p:ph type="title"/>
          </p:nvPr>
        </p:nvSpPr>
        <p:spPr>
          <a:xfrm>
            <a:off x="609600" y="145204"/>
            <a:ext cx="7969624" cy="715408"/>
          </a:xfrm>
          <a:prstGeom prst="rect">
            <a:avLst/>
          </a:prstGeom>
        </p:spPr>
        <p:txBody>
          <a:bodyPr vert="horz" lIns="91440" tIns="45720" rIns="91440" bIns="45720" rtlCol="0" anchor="ctr">
            <a:noAutofit/>
          </a:bodyPr>
          <a:lstStyle/>
          <a:p>
            <a:r>
              <a:rPr lang="en-US" dirty="0"/>
              <a:t>Click to edit Master title style</a:t>
            </a:r>
          </a:p>
        </p:txBody>
      </p:sp>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51995" y="145204"/>
            <a:ext cx="864846" cy="715408"/>
          </a:xfrm>
          <a:prstGeom prst="rect">
            <a:avLst/>
          </a:prstGeom>
        </p:spPr>
      </p:pic>
    </p:spTree>
    <p:extLst>
      <p:ext uri="{BB962C8B-B14F-4D97-AF65-F5344CB8AC3E}">
        <p14:creationId xmlns:p14="http://schemas.microsoft.com/office/powerpoint/2010/main" val="1880065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457200" rtl="0" eaLnBrk="1" latinLnBrk="0" hangingPunct="1">
        <a:spcBef>
          <a:spcPct val="0"/>
        </a:spcBef>
        <a:buNone/>
        <a:defRPr sz="3600" b="0" kern="1200">
          <a:solidFill>
            <a:schemeClr val="bg1"/>
          </a:solidFill>
          <a:latin typeface="Century Gothic" charset="0"/>
          <a:ea typeface="Century Gothic" charset="0"/>
          <a:cs typeface="Century Gothic"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charset="0"/>
          <a:ea typeface="Century Gothic" charset="0"/>
          <a:cs typeface="Century Gothic" charset="0"/>
        </a:defRPr>
      </a:lvl1pPr>
      <a:lvl2pPr marL="742950" indent="-285750" algn="l" defTabSz="457200" rtl="0" eaLnBrk="1" latinLnBrk="0" hangingPunct="1">
        <a:spcBef>
          <a:spcPct val="20000"/>
        </a:spcBef>
        <a:buFont typeface="Arial"/>
        <a:buChar char="–"/>
        <a:defRPr sz="2800" kern="1200">
          <a:solidFill>
            <a:schemeClr val="tx1"/>
          </a:solidFill>
          <a:latin typeface="Century Gothic" charset="0"/>
          <a:ea typeface="Century Gothic" charset="0"/>
          <a:cs typeface="Century Gothic" charset="0"/>
        </a:defRPr>
      </a:lvl2pPr>
      <a:lvl3pPr marL="1143000" indent="-228600" algn="l" defTabSz="457200" rtl="0" eaLnBrk="1" latinLnBrk="0" hangingPunct="1">
        <a:spcBef>
          <a:spcPct val="20000"/>
        </a:spcBef>
        <a:buFont typeface="Arial"/>
        <a:buChar char="•"/>
        <a:defRPr sz="2400" kern="1200">
          <a:solidFill>
            <a:schemeClr val="tx1"/>
          </a:solidFill>
          <a:latin typeface="Century Gothic" charset="0"/>
          <a:ea typeface="Century Gothic" charset="0"/>
          <a:cs typeface="Century Gothic" charset="0"/>
        </a:defRPr>
      </a:lvl3pPr>
      <a:lvl4pPr marL="1600200" indent="-228600" algn="l" defTabSz="457200" rtl="0" eaLnBrk="1" latinLnBrk="0" hangingPunct="1">
        <a:spcBef>
          <a:spcPct val="20000"/>
        </a:spcBef>
        <a:buFont typeface="Arial"/>
        <a:buChar char="–"/>
        <a:defRPr sz="2000" kern="1200">
          <a:solidFill>
            <a:schemeClr val="tx1"/>
          </a:solidFill>
          <a:latin typeface="Century Gothic" charset="0"/>
          <a:ea typeface="Century Gothic" charset="0"/>
          <a:cs typeface="Century Gothic" charset="0"/>
        </a:defRPr>
      </a:lvl4pPr>
      <a:lvl5pPr marL="2057400" indent="-228600" algn="l" defTabSz="457200" rtl="0" eaLnBrk="1" latinLnBrk="0" hangingPunct="1">
        <a:spcBef>
          <a:spcPct val="20000"/>
        </a:spcBef>
        <a:buFont typeface="Arial"/>
        <a:buChar char="»"/>
        <a:defRPr sz="2000" kern="1200">
          <a:solidFill>
            <a:schemeClr val="tx1"/>
          </a:solidFill>
          <a:latin typeface="Century Gothic" charset="0"/>
          <a:ea typeface="Century Gothic" charset="0"/>
          <a:cs typeface="Century 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hyperlink" Target="https://directreadout.sci.gsfc.nasa.gov/"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jpg"/><Relationship Id="rId5" Type="http://schemas.openxmlformats.org/officeDocument/2006/relationships/hyperlink" Target="https://maps.disasters.nasa.gov/" TargetMode="External"/><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maps.disasters.nasa.gov/" TargetMode="Externa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hyperlink" Target="http://sampo.fmi.fi/so2_comp.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D9CE39-2505-B848-A2F4-146D65CB444E}"/>
              </a:ext>
            </a:extLst>
          </p:cNvPr>
          <p:cNvPicPr>
            <a:picLocks noChangeAspect="1"/>
          </p:cNvPicPr>
          <p:nvPr/>
        </p:nvPicPr>
        <p:blipFill rotWithShape="1">
          <a:blip r:embed="rId3"/>
          <a:srcRect t="7725" b="8006"/>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4FDE010C-AAA1-4A47-9864-DCBEA27D72B0}"/>
              </a:ext>
            </a:extLst>
          </p:cNvPr>
          <p:cNvSpPr>
            <a:spLocks noGrp="1"/>
          </p:cNvSpPr>
          <p:nvPr>
            <p:ph type="title"/>
          </p:nvPr>
        </p:nvSpPr>
        <p:spPr>
          <a:xfrm>
            <a:off x="652692" y="1556710"/>
            <a:ext cx="4204137" cy="1342754"/>
          </a:xfrm>
        </p:spPr>
        <p:txBody>
          <a:bodyPr>
            <a:normAutofit/>
          </a:bodyPr>
          <a:lstStyle/>
          <a:p>
            <a:pPr algn="ctr"/>
            <a:r>
              <a:rPr lang="en-US" sz="3200" b="1" dirty="0"/>
              <a:t>Volcanic clouds Hazards - </a:t>
            </a:r>
            <a:r>
              <a:rPr lang="en-US" sz="3200" i="1" dirty="0"/>
              <a:t>What’s the risk?</a:t>
            </a:r>
            <a:r>
              <a:rPr lang="en-US" sz="3200" b="1" dirty="0"/>
              <a:t> </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A046F81F-44C2-4948-B176-77AFB248551E}"/>
              </a:ext>
            </a:extLst>
          </p:cNvPr>
          <p:cNvSpPr>
            <a:spLocks noGrp="1"/>
          </p:cNvSpPr>
          <p:nvPr>
            <p:ph idx="1"/>
          </p:nvPr>
        </p:nvSpPr>
        <p:spPr>
          <a:xfrm>
            <a:off x="124872" y="2741864"/>
            <a:ext cx="5580984" cy="3592237"/>
          </a:xfrm>
        </p:spPr>
        <p:txBody>
          <a:bodyPr anchor="ctr">
            <a:normAutofit lnSpcReduction="10000"/>
          </a:bodyPr>
          <a:lstStyle/>
          <a:p>
            <a:r>
              <a:rPr lang="en-US" sz="2000" dirty="0"/>
              <a:t>Volcanic eruptions inject sulfur dioxide (SO</a:t>
            </a:r>
            <a:r>
              <a:rPr lang="en-US" sz="2000" baseline="-25000" dirty="0"/>
              <a:t>2</a:t>
            </a:r>
            <a:r>
              <a:rPr lang="en-US" sz="2000" dirty="0"/>
              <a:t>) and volcanic ash (VA) posing a substantial risk to aviation: </a:t>
            </a:r>
          </a:p>
          <a:p>
            <a:pPr lvl="1"/>
            <a:r>
              <a:rPr lang="en-US" sz="2200" dirty="0"/>
              <a:t>ingestion of silicate ash into jet engines. </a:t>
            </a:r>
          </a:p>
          <a:p>
            <a:pPr lvl="1"/>
            <a:r>
              <a:rPr lang="en-US" sz="2200" dirty="0">
                <a:solidFill>
                  <a:srgbClr val="FF0000"/>
                </a:solidFill>
              </a:rPr>
              <a:t>As toxic SO</a:t>
            </a:r>
            <a:r>
              <a:rPr lang="en-US" sz="2200" baseline="-25000" dirty="0">
                <a:solidFill>
                  <a:srgbClr val="FF0000"/>
                </a:solidFill>
              </a:rPr>
              <a:t>2</a:t>
            </a:r>
            <a:r>
              <a:rPr lang="en-US" sz="2200" dirty="0">
                <a:solidFill>
                  <a:srgbClr val="FF0000"/>
                </a:solidFill>
              </a:rPr>
              <a:t> in-cabin air is compressed and pressurized, SO</a:t>
            </a:r>
            <a:r>
              <a:rPr lang="en-US" sz="2200" baseline="-25000" dirty="0">
                <a:solidFill>
                  <a:srgbClr val="FF0000"/>
                </a:solidFill>
              </a:rPr>
              <a:t>2</a:t>
            </a:r>
            <a:r>
              <a:rPr lang="en-US" sz="2200" dirty="0">
                <a:solidFill>
                  <a:srgbClr val="FF0000"/>
                </a:solidFill>
              </a:rPr>
              <a:t> levels may be concentrated and present risks</a:t>
            </a:r>
          </a:p>
          <a:p>
            <a:r>
              <a:rPr lang="en-US" sz="2000" dirty="0"/>
              <a:t>Present regulations dictate a zero ash tolerance policy for jet aircraft.</a:t>
            </a:r>
          </a:p>
          <a:p>
            <a:r>
              <a:rPr lang="en-US" sz="2000" dirty="0"/>
              <a:t>Uncertain ash location leads to unnecessary flight cancellations that have a ripple effect on the airline industry’s economy and personal travel</a:t>
            </a:r>
          </a:p>
        </p:txBody>
      </p:sp>
      <p:sp>
        <p:nvSpPr>
          <p:cNvPr id="7" name="TextBox 6">
            <a:extLst>
              <a:ext uri="{FF2B5EF4-FFF2-40B4-BE49-F238E27FC236}">
                <a16:creationId xmlns:a16="http://schemas.microsoft.com/office/drawing/2014/main" xmlns="" id="{3B45CBE7-2363-E445-A379-392A5BE78BCF}"/>
              </a:ext>
            </a:extLst>
          </p:cNvPr>
          <p:cNvSpPr txBox="1"/>
          <p:nvPr/>
        </p:nvSpPr>
        <p:spPr>
          <a:xfrm>
            <a:off x="7461504" y="5017133"/>
            <a:ext cx="4730495" cy="1631216"/>
          </a:xfrm>
          <a:prstGeom prst="rect">
            <a:avLst/>
          </a:prstGeom>
          <a:noFill/>
        </p:spPr>
        <p:txBody>
          <a:bodyPr wrap="square" rtlCol="0">
            <a:spAutoFit/>
          </a:bodyPr>
          <a:lstStyle/>
          <a:p>
            <a:pPr algn="ctr"/>
            <a:r>
              <a:rPr lang="en-US" sz="2000" b="1" dirty="0">
                <a:solidFill>
                  <a:schemeClr val="bg2">
                    <a:lumMod val="90000"/>
                  </a:schemeClr>
                </a:solidFill>
              </a:rPr>
              <a:t>Raikoke volcano (Kuril islands) </a:t>
            </a:r>
          </a:p>
          <a:p>
            <a:pPr algn="ctr"/>
            <a:r>
              <a:rPr lang="en-US" sz="2000" b="1" dirty="0">
                <a:solidFill>
                  <a:schemeClr val="bg2">
                    <a:lumMod val="90000"/>
                  </a:schemeClr>
                </a:solidFill>
              </a:rPr>
              <a:t>erupted on June 22  2019 </a:t>
            </a:r>
          </a:p>
          <a:p>
            <a:pPr algn="ctr"/>
            <a:r>
              <a:rPr lang="en-US" sz="2000" b="1" dirty="0">
                <a:solidFill>
                  <a:schemeClr val="bg2">
                    <a:lumMod val="90000"/>
                  </a:schemeClr>
                </a:solidFill>
              </a:rPr>
              <a:t>Injecting ash clouds at aircraft cruising altitudes 9-15km</a:t>
            </a:r>
          </a:p>
          <a:p>
            <a:pPr algn="ctr"/>
            <a:r>
              <a:rPr lang="en-US" sz="2000" i="1" dirty="0">
                <a:solidFill>
                  <a:schemeClr val="bg2">
                    <a:lumMod val="90000"/>
                  </a:schemeClr>
                </a:solidFill>
              </a:rPr>
              <a:t>Credit: International Space Station photo</a:t>
            </a:r>
          </a:p>
        </p:txBody>
      </p:sp>
      <p:sp>
        <p:nvSpPr>
          <p:cNvPr id="5" name="Rectangle 4">
            <a:extLst>
              <a:ext uri="{FF2B5EF4-FFF2-40B4-BE49-F238E27FC236}">
                <a16:creationId xmlns:a16="http://schemas.microsoft.com/office/drawing/2014/main" xmlns="" id="{05EDA420-40CF-7C4D-90E5-622EA8E015E0}"/>
              </a:ext>
            </a:extLst>
          </p:cNvPr>
          <p:cNvSpPr/>
          <p:nvPr/>
        </p:nvSpPr>
        <p:spPr>
          <a:xfrm>
            <a:off x="2962656" y="-40918"/>
            <a:ext cx="9089135" cy="1077218"/>
          </a:xfrm>
          <a:prstGeom prst="rect">
            <a:avLst/>
          </a:prstGeom>
        </p:spPr>
        <p:txBody>
          <a:bodyPr wrap="square">
            <a:spAutoFit/>
          </a:bodyPr>
          <a:lstStyle/>
          <a:p>
            <a:pPr algn="ctr"/>
            <a:r>
              <a:rPr lang="en-US" sz="3200" b="1" i="1" dirty="0">
                <a:solidFill>
                  <a:schemeClr val="bg1"/>
                </a:solidFill>
              </a:rPr>
              <a:t>Day-Night Monitoring of Volcanic SO</a:t>
            </a:r>
            <a:r>
              <a:rPr lang="en-US" sz="3200" b="1" i="1" baseline="-25000" dirty="0">
                <a:solidFill>
                  <a:schemeClr val="bg1"/>
                </a:solidFill>
              </a:rPr>
              <a:t>2</a:t>
            </a:r>
            <a:r>
              <a:rPr lang="en-US" sz="3200" b="1" i="1" dirty="0">
                <a:solidFill>
                  <a:schemeClr val="bg1"/>
                </a:solidFill>
              </a:rPr>
              <a:t> and Ash </a:t>
            </a:r>
          </a:p>
          <a:p>
            <a:pPr algn="ctr"/>
            <a:r>
              <a:rPr lang="en-US" sz="3200" b="1" i="1" dirty="0">
                <a:solidFill>
                  <a:schemeClr val="bg1"/>
                </a:solidFill>
              </a:rPr>
              <a:t>for Aviation Avoidance at Northern Polar Latitudes </a:t>
            </a:r>
            <a:endParaRPr lang="en-US" sz="3200" dirty="0">
              <a:solidFill>
                <a:schemeClr val="bg1"/>
              </a:solidFill>
            </a:endParaRPr>
          </a:p>
        </p:txBody>
      </p:sp>
      <p:pic>
        <p:nvPicPr>
          <p:cNvPr id="10" name="Picture 2">
            <a:extLst>
              <a:ext uri="{FF2B5EF4-FFF2-40B4-BE49-F238E27FC236}">
                <a16:creationId xmlns:a16="http://schemas.microsoft.com/office/drawing/2014/main" xmlns="" id="{26E5715F-0887-0A4C-AFBC-3CE6793E0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 y="54865"/>
            <a:ext cx="1724841" cy="837350"/>
          </a:xfrm>
          <a:prstGeom prst="rect">
            <a:avLst/>
          </a:prstGeom>
          <a:solidFill>
            <a:schemeClr val="tx1"/>
          </a:solidFill>
        </p:spPr>
      </p:pic>
    </p:spTree>
    <p:extLst>
      <p:ext uri="{BB962C8B-B14F-4D97-AF65-F5344CB8AC3E}">
        <p14:creationId xmlns:p14="http://schemas.microsoft.com/office/powerpoint/2010/main" val="389481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weather.gov/images/aawu/fcstgraphics/PFXD21PAWU.png"/>
          <p:cNvPicPr>
            <a:picLocks noChangeAspect="1" noChangeArrowheads="1"/>
          </p:cNvPicPr>
          <p:nvPr/>
        </p:nvPicPr>
        <p:blipFill rotWithShape="1">
          <a:blip r:embed="rId3">
            <a:extLst>
              <a:ext uri="{28A0092B-C50C-407E-A947-70E740481C1C}">
                <a14:useLocalDpi xmlns:a14="http://schemas.microsoft.com/office/drawing/2010/main" val="0"/>
              </a:ext>
            </a:extLst>
          </a:blip>
          <a:srcRect r="61018" b="63410"/>
          <a:stretch/>
        </p:blipFill>
        <p:spPr bwMode="auto">
          <a:xfrm>
            <a:off x="7069998" y="409193"/>
            <a:ext cx="5121289" cy="3605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8770" t="13125" r="9807" b="11697"/>
          <a:stretch/>
        </p:blipFill>
        <p:spPr>
          <a:xfrm>
            <a:off x="276724" y="1216842"/>
            <a:ext cx="6009295" cy="3119499"/>
          </a:xfrm>
          <a:prstGeom prst="rect">
            <a:avLst/>
          </a:prstGeom>
        </p:spPr>
      </p:pic>
      <p:pic>
        <p:nvPicPr>
          <p:cNvPr id="8" name="Picture 7"/>
          <p:cNvPicPr>
            <a:picLocks noChangeAspect="1"/>
          </p:cNvPicPr>
          <p:nvPr/>
        </p:nvPicPr>
        <p:blipFill rotWithShape="1">
          <a:blip r:embed="rId5"/>
          <a:srcRect l="12384" t="7411" r="33502" b="28661"/>
          <a:stretch/>
        </p:blipFill>
        <p:spPr>
          <a:xfrm>
            <a:off x="4382044" y="3136717"/>
            <a:ext cx="5428163" cy="3605348"/>
          </a:xfrm>
          <a:prstGeom prst="rect">
            <a:avLst/>
          </a:prstGeom>
        </p:spPr>
      </p:pic>
      <p:sp>
        <p:nvSpPr>
          <p:cNvPr id="9" name="TextBox 8"/>
          <p:cNvSpPr txBox="1"/>
          <p:nvPr/>
        </p:nvSpPr>
        <p:spPr>
          <a:xfrm>
            <a:off x="4633734" y="3136717"/>
            <a:ext cx="1711233" cy="646331"/>
          </a:xfrm>
          <a:prstGeom prst="rect">
            <a:avLst/>
          </a:prstGeom>
          <a:noFill/>
        </p:spPr>
        <p:txBody>
          <a:bodyPr wrap="square" rtlCol="0">
            <a:spAutoFit/>
          </a:bodyPr>
          <a:lstStyle/>
          <a:p>
            <a:r>
              <a:rPr lang="en-US" dirty="0">
                <a:solidFill>
                  <a:srgbClr val="FF0000"/>
                </a:solidFill>
              </a:rPr>
              <a:t>06/25/2019</a:t>
            </a:r>
          </a:p>
          <a:p>
            <a:r>
              <a:rPr lang="en-US" dirty="0">
                <a:solidFill>
                  <a:srgbClr val="FF0000"/>
                </a:solidFill>
              </a:rPr>
              <a:t>2200 UTC</a:t>
            </a:r>
          </a:p>
        </p:txBody>
      </p:sp>
      <p:sp>
        <p:nvSpPr>
          <p:cNvPr id="10" name="Oval 9"/>
          <p:cNvSpPr/>
          <p:nvPr/>
        </p:nvSpPr>
        <p:spPr>
          <a:xfrm>
            <a:off x="5936479" y="4023359"/>
            <a:ext cx="1133520" cy="10514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1457" y="4926183"/>
            <a:ext cx="4110587" cy="1815882"/>
          </a:xfrm>
          <a:prstGeom prst="rect">
            <a:avLst/>
          </a:prstGeom>
          <a:noFill/>
        </p:spPr>
        <p:txBody>
          <a:bodyPr wrap="square" rtlCol="0">
            <a:spAutoFit/>
          </a:bodyPr>
          <a:lstStyle/>
          <a:p>
            <a:r>
              <a:rPr lang="en-US" sz="2800" dirty="0"/>
              <a:t>In the wake of the June 22 Raikoke eruption parts  of Alaskan Air Space</a:t>
            </a:r>
          </a:p>
          <a:p>
            <a:r>
              <a:rPr lang="en-US" sz="2800" dirty="0"/>
              <a:t>was Avoided by aviation</a:t>
            </a:r>
          </a:p>
        </p:txBody>
      </p:sp>
      <p:sp>
        <p:nvSpPr>
          <p:cNvPr id="12" name="Oval 11">
            <a:extLst>
              <a:ext uri="{FF2B5EF4-FFF2-40B4-BE49-F238E27FC236}">
                <a16:creationId xmlns:a16="http://schemas.microsoft.com/office/drawing/2014/main" xmlns="" id="{1E19BAB2-F36D-7A44-97C0-4FE7E823A190}"/>
              </a:ext>
            </a:extLst>
          </p:cNvPr>
          <p:cNvSpPr/>
          <p:nvPr/>
        </p:nvSpPr>
        <p:spPr>
          <a:xfrm>
            <a:off x="2442481" y="2429580"/>
            <a:ext cx="1133520" cy="10514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F2257FDA-FEB6-0D47-ADB4-7A7E5C4646D2}"/>
              </a:ext>
            </a:extLst>
          </p:cNvPr>
          <p:cNvSpPr txBox="1"/>
          <p:nvPr/>
        </p:nvSpPr>
        <p:spPr>
          <a:xfrm>
            <a:off x="9491472" y="2734405"/>
            <a:ext cx="2675951" cy="646331"/>
          </a:xfrm>
          <a:prstGeom prst="rect">
            <a:avLst/>
          </a:prstGeom>
          <a:noFill/>
        </p:spPr>
        <p:txBody>
          <a:bodyPr wrap="square" rtlCol="0">
            <a:spAutoFit/>
          </a:bodyPr>
          <a:lstStyle/>
          <a:p>
            <a:pPr algn="ctr"/>
            <a:r>
              <a:rPr lang="en-US" dirty="0"/>
              <a:t>Anchorage  VAAC  </a:t>
            </a:r>
          </a:p>
          <a:p>
            <a:pPr algn="ctr"/>
            <a:r>
              <a:rPr lang="en-US" dirty="0"/>
              <a:t>VA advisory </a:t>
            </a:r>
          </a:p>
        </p:txBody>
      </p:sp>
      <p:sp>
        <p:nvSpPr>
          <p:cNvPr id="3" name="Rectangle 2">
            <a:extLst>
              <a:ext uri="{FF2B5EF4-FFF2-40B4-BE49-F238E27FC236}">
                <a16:creationId xmlns:a16="http://schemas.microsoft.com/office/drawing/2014/main" xmlns="" id="{789A1902-F40F-874F-A2BF-046A670380E7}"/>
              </a:ext>
            </a:extLst>
          </p:cNvPr>
          <p:cNvSpPr/>
          <p:nvPr/>
        </p:nvSpPr>
        <p:spPr>
          <a:xfrm>
            <a:off x="438912" y="6360"/>
            <a:ext cx="7699248" cy="1077218"/>
          </a:xfrm>
          <a:prstGeom prst="rect">
            <a:avLst/>
          </a:prstGeom>
        </p:spPr>
        <p:txBody>
          <a:bodyPr wrap="square">
            <a:spAutoFit/>
          </a:bodyPr>
          <a:lstStyle/>
          <a:p>
            <a:pPr algn="ctr"/>
            <a:r>
              <a:rPr lang="en-US" sz="3200" b="1" i="1" dirty="0"/>
              <a:t>Volcanic Ash Advisory Centers (VAACs) </a:t>
            </a:r>
          </a:p>
          <a:p>
            <a:pPr algn="ctr"/>
            <a:r>
              <a:rPr lang="en-US" sz="3200" b="1" i="1" dirty="0"/>
              <a:t>monitor volcanic clouds </a:t>
            </a:r>
          </a:p>
        </p:txBody>
      </p:sp>
      <p:cxnSp>
        <p:nvCxnSpPr>
          <p:cNvPr id="5" name="Straight Arrow Connector 4">
            <a:extLst>
              <a:ext uri="{FF2B5EF4-FFF2-40B4-BE49-F238E27FC236}">
                <a16:creationId xmlns:a16="http://schemas.microsoft.com/office/drawing/2014/main" xmlns="" id="{9D894829-260D-6B4D-8758-E2A357ABE80A}"/>
              </a:ext>
            </a:extLst>
          </p:cNvPr>
          <p:cNvCxnSpPr/>
          <p:nvPr/>
        </p:nvCxnSpPr>
        <p:spPr>
          <a:xfrm flipV="1">
            <a:off x="3576001" y="2249424"/>
            <a:ext cx="5915471" cy="539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F3771878-6FFD-204B-A289-BAF8CA5FF66F}"/>
              </a:ext>
            </a:extLst>
          </p:cNvPr>
          <p:cNvCxnSpPr>
            <a:cxnSpLocks/>
          </p:cNvCxnSpPr>
          <p:nvPr/>
        </p:nvCxnSpPr>
        <p:spPr>
          <a:xfrm flipH="1">
            <a:off x="7102127" y="2682966"/>
            <a:ext cx="2541745" cy="1815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4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20240" y="87519"/>
            <a:ext cx="9457294" cy="8057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lnSpc>
                <a:spcPct val="90000"/>
              </a:lnSpc>
              <a:buSzPct val="45000"/>
              <a:defRPr/>
            </a:pPr>
            <a:r>
              <a:rPr lang="en-US" sz="2800" i="1" kern="0" dirty="0">
                <a:solidFill>
                  <a:schemeClr val="bg1"/>
                </a:solidFill>
                <a:latin typeface="+mj-lt"/>
              </a:rPr>
              <a:t>NASA Direct Readout Laboratory </a:t>
            </a:r>
            <a:r>
              <a:rPr lang="en-US" sz="2800" i="1" kern="0" dirty="0">
                <a:solidFill>
                  <a:schemeClr val="bg1"/>
                </a:solidFill>
              </a:rPr>
              <a:t>(DRL) develops IPOPP </a:t>
            </a:r>
          </a:p>
          <a:p>
            <a:pPr lvl="0" algn="ctr">
              <a:lnSpc>
                <a:spcPct val="90000"/>
              </a:lnSpc>
              <a:buSzPct val="45000"/>
              <a:defRPr/>
            </a:pPr>
            <a:r>
              <a:rPr lang="en-US" sz="2800" i="1" kern="0" dirty="0">
                <a:solidFill>
                  <a:schemeClr val="bg1"/>
                </a:solidFill>
                <a:latin typeface="+mj-lt"/>
              </a:rPr>
              <a:t>Software and supports Real-Time Users and their Applications</a:t>
            </a:r>
          </a:p>
        </p:txBody>
      </p:sp>
      <p:sp>
        <p:nvSpPr>
          <p:cNvPr id="8" name="Text Box 5"/>
          <p:cNvSpPr txBox="1">
            <a:spLocks noChangeArrowheads="1"/>
          </p:cNvSpPr>
          <p:nvPr/>
        </p:nvSpPr>
        <p:spPr bwMode="auto">
          <a:xfrm>
            <a:off x="6364224" y="1279280"/>
            <a:ext cx="5536076" cy="4297138"/>
          </a:xfrm>
          <a:prstGeom prst="rect">
            <a:avLst/>
          </a:prstGeom>
          <a:noFill/>
          <a:ln w="9525">
            <a:noFill/>
            <a:miter lim="800000"/>
            <a:headEnd/>
            <a:tailEnd/>
          </a:ln>
        </p:spPr>
        <p:txBody>
          <a:bodyPr wrap="square">
            <a:spAutoFit/>
          </a:bodyPr>
          <a:lstStyle/>
          <a:p>
            <a:pPr marL="342900" indent="-342900" algn="just">
              <a:lnSpc>
                <a:spcPct val="80000"/>
              </a:lnSpc>
              <a:spcBef>
                <a:spcPct val="20000"/>
              </a:spcBef>
              <a:buFont typeface="Arial" panose="020B0604020202020204" pitchFamily="34" charset="0"/>
              <a:buChar char="•"/>
            </a:pPr>
            <a:r>
              <a:rPr lang="en-US" sz="2200" dirty="0"/>
              <a:t>DRL International Planetary Orbiter Processing Package (IPOPP) supports ~220 acquisition sites with ~3000 registered users from government, commercial, academia.</a:t>
            </a:r>
          </a:p>
          <a:p>
            <a:pPr marL="342900" indent="-342900" algn="just">
              <a:lnSpc>
                <a:spcPct val="80000"/>
              </a:lnSpc>
              <a:spcBef>
                <a:spcPct val="20000"/>
              </a:spcBef>
              <a:buFont typeface="Arial" panose="020B0604020202020204" pitchFamily="34" charset="0"/>
              <a:buChar char="•"/>
            </a:pPr>
            <a:endParaRPr lang="en-US" altLang="en-US" sz="2200" dirty="0">
              <a:solidFill>
                <a:srgbClr val="000000"/>
              </a:solidFill>
              <a:ea typeface="MS PGothic" panose="020B0600070205080204" pitchFamily="34" charset="-128"/>
            </a:endParaRPr>
          </a:p>
          <a:p>
            <a:pPr marL="342900" indent="-342900" algn="just">
              <a:lnSpc>
                <a:spcPct val="80000"/>
              </a:lnSpc>
              <a:spcBef>
                <a:spcPct val="20000"/>
              </a:spcBef>
              <a:buFont typeface="Arial" panose="020B0604020202020204" pitchFamily="34" charset="0"/>
              <a:buChar char="•"/>
            </a:pPr>
            <a:r>
              <a:rPr lang="en-US" altLang="en-US" sz="2200" dirty="0">
                <a:solidFill>
                  <a:srgbClr val="000000"/>
                </a:solidFill>
                <a:ea typeface="MS PGothic" panose="020B0600070205080204" pitchFamily="34" charset="-128"/>
              </a:rPr>
              <a:t>We developed IPOPP Apps for volcanic SO</a:t>
            </a:r>
            <a:r>
              <a:rPr lang="en-US" altLang="en-US" sz="2200" baseline="-25000" dirty="0">
                <a:solidFill>
                  <a:srgbClr val="000000"/>
                </a:solidFill>
                <a:ea typeface="MS PGothic" panose="020B0600070205080204" pitchFamily="34" charset="-128"/>
              </a:rPr>
              <a:t>2</a:t>
            </a:r>
            <a:r>
              <a:rPr lang="en-US" altLang="en-US" sz="2200" dirty="0">
                <a:solidFill>
                  <a:srgbClr val="000000"/>
                </a:solidFill>
                <a:ea typeface="MS PGothic" panose="020B0600070205080204" pitchFamily="34" charset="-128"/>
              </a:rPr>
              <a:t> and Ash Indices for Infrared VIIRS and UV Ozone Mapping Profiling Suite (OMPS) .</a:t>
            </a:r>
          </a:p>
          <a:p>
            <a:pPr marL="342900" indent="-342900" algn="just">
              <a:lnSpc>
                <a:spcPct val="80000"/>
              </a:lnSpc>
              <a:spcBef>
                <a:spcPct val="20000"/>
              </a:spcBef>
              <a:buFont typeface="Arial" panose="020B0604020202020204" pitchFamily="34" charset="0"/>
              <a:buChar char="•"/>
            </a:pPr>
            <a:endParaRPr lang="en-US" altLang="en-US" sz="2200" dirty="0">
              <a:solidFill>
                <a:srgbClr val="000000"/>
              </a:solidFill>
              <a:ea typeface="MS PGothic" panose="020B0600070205080204" pitchFamily="34" charset="-128"/>
            </a:endParaRPr>
          </a:p>
          <a:p>
            <a:pPr marL="342900" indent="-342900" algn="just">
              <a:lnSpc>
                <a:spcPct val="80000"/>
              </a:lnSpc>
              <a:spcBef>
                <a:spcPct val="20000"/>
              </a:spcBef>
              <a:buFont typeface="Arial" panose="020B0604020202020204" pitchFamily="34" charset="0"/>
              <a:buChar char="•"/>
            </a:pPr>
            <a:r>
              <a:rPr lang="en-US" altLang="en-US" sz="2200" dirty="0">
                <a:solidFill>
                  <a:srgbClr val="000000"/>
                </a:solidFill>
                <a:ea typeface="MS PGothic" panose="020B0600070205080204" pitchFamily="34" charset="-128"/>
              </a:rPr>
              <a:t>Detection products are tested at GINA (UAF) or FMI Ground Receiving Stations</a:t>
            </a:r>
          </a:p>
          <a:p>
            <a:pPr marL="342900" indent="-342900" algn="just">
              <a:lnSpc>
                <a:spcPct val="80000"/>
              </a:lnSpc>
              <a:spcBef>
                <a:spcPct val="20000"/>
              </a:spcBef>
              <a:buFont typeface="Arial" panose="020B0604020202020204" pitchFamily="34" charset="0"/>
              <a:buChar char="•"/>
            </a:pPr>
            <a:endParaRPr lang="en-US" altLang="en-US" sz="2200" dirty="0">
              <a:solidFill>
                <a:prstClr val="black"/>
              </a:solidFill>
              <a:ea typeface="MS PGothic" panose="020B0600070205080204" pitchFamily="34" charset="-128"/>
            </a:endParaRPr>
          </a:p>
          <a:p>
            <a:pPr marL="342900" indent="-342900" algn="just">
              <a:lnSpc>
                <a:spcPct val="80000"/>
              </a:lnSpc>
              <a:spcBef>
                <a:spcPct val="20000"/>
              </a:spcBef>
              <a:buFont typeface="Arial" panose="020B0604020202020204" pitchFamily="34" charset="0"/>
              <a:buChar char="•"/>
            </a:pPr>
            <a:r>
              <a:rPr lang="en-US" altLang="en-US" sz="2200" dirty="0">
                <a:solidFill>
                  <a:srgbClr val="000000"/>
                </a:solidFill>
                <a:ea typeface="MS PGothic" panose="020B0600070205080204" pitchFamily="34" charset="-128"/>
              </a:rPr>
              <a:t>DRL provides files ready to ingest into NASA web portal: </a:t>
            </a:r>
            <a:r>
              <a:rPr lang="en-US" altLang="en-US" sz="2200" dirty="0">
                <a:solidFill>
                  <a:srgbClr val="000000"/>
                </a:solidFill>
                <a:ea typeface="MS PGothic" panose="020B0600070205080204" pitchFamily="34" charset="-128"/>
                <a:hlinkClick r:id="rId5"/>
              </a:rPr>
              <a:t>https://maps.disasters.nasa.gov</a:t>
            </a:r>
            <a:r>
              <a:rPr lang="en-US" altLang="en-US" sz="2200" dirty="0">
                <a:solidFill>
                  <a:srgbClr val="000000"/>
                </a:solidFill>
                <a:ea typeface="MS PGothic" panose="020B0600070205080204" pitchFamily="34" charset="-128"/>
              </a:rPr>
              <a:t>  </a:t>
            </a: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05" y="1194736"/>
            <a:ext cx="5008463" cy="2369270"/>
          </a:xfrm>
          <a:prstGeom prst="rect">
            <a:avLst/>
          </a:prstGeom>
        </p:spPr>
      </p:pic>
      <p:sp>
        <p:nvSpPr>
          <p:cNvPr id="5" name="Rectangle 4">
            <a:extLst>
              <a:ext uri="{FF2B5EF4-FFF2-40B4-BE49-F238E27FC236}">
                <a16:creationId xmlns:a16="http://schemas.microsoft.com/office/drawing/2014/main" xmlns="" id="{755E4413-9449-584B-9007-44A3DB1F040E}"/>
              </a:ext>
            </a:extLst>
          </p:cNvPr>
          <p:cNvSpPr/>
          <p:nvPr/>
        </p:nvSpPr>
        <p:spPr>
          <a:xfrm>
            <a:off x="539249" y="2897827"/>
            <a:ext cx="4201598" cy="369332"/>
          </a:xfrm>
          <a:prstGeom prst="rect">
            <a:avLst/>
          </a:prstGeom>
        </p:spPr>
        <p:txBody>
          <a:bodyPr wrap="square">
            <a:spAutoFit/>
          </a:bodyPr>
          <a:lstStyle/>
          <a:p>
            <a:r>
              <a:rPr lang="en-US" dirty="0">
                <a:hlinkClick r:id="rId7"/>
              </a:rPr>
              <a:t>https://directreadout.sci.gsfc.nasa.gov/</a:t>
            </a:r>
            <a:endParaRPr lang="en-US" dirty="0"/>
          </a:p>
        </p:txBody>
      </p:sp>
      <p:sp>
        <p:nvSpPr>
          <p:cNvPr id="7" name="Oval 6">
            <a:extLst>
              <a:ext uri="{FF2B5EF4-FFF2-40B4-BE49-F238E27FC236}">
                <a16:creationId xmlns:a16="http://schemas.microsoft.com/office/drawing/2014/main" xmlns="" id="{18B680FF-BBB9-E74B-BC26-D6E4CEA7D360}"/>
              </a:ext>
            </a:extLst>
          </p:cNvPr>
          <p:cNvSpPr/>
          <p:nvPr/>
        </p:nvSpPr>
        <p:spPr>
          <a:xfrm>
            <a:off x="565482" y="1311439"/>
            <a:ext cx="397042" cy="369332"/>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245E4930-7ABA-FB41-A5F0-EA890496A0F5}"/>
              </a:ext>
            </a:extLst>
          </p:cNvPr>
          <p:cNvSpPr/>
          <p:nvPr/>
        </p:nvSpPr>
        <p:spPr>
          <a:xfrm>
            <a:off x="2967705" y="1300837"/>
            <a:ext cx="304788" cy="305160"/>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A98B760-46AD-4C4C-8C22-FE1EE90A81F3}"/>
              </a:ext>
            </a:extLst>
          </p:cNvPr>
          <p:cNvSpPr txBox="1"/>
          <p:nvPr/>
        </p:nvSpPr>
        <p:spPr>
          <a:xfrm>
            <a:off x="291700" y="948167"/>
            <a:ext cx="1141403" cy="369332"/>
          </a:xfrm>
          <a:prstGeom prst="rect">
            <a:avLst/>
          </a:prstGeom>
          <a:solidFill>
            <a:schemeClr val="tx1"/>
          </a:solidFill>
        </p:spPr>
        <p:txBody>
          <a:bodyPr wrap="none" rtlCol="0">
            <a:spAutoFit/>
          </a:bodyPr>
          <a:lstStyle/>
          <a:p>
            <a:r>
              <a:rPr lang="en-US" dirty="0">
                <a:solidFill>
                  <a:srgbClr val="00B050"/>
                </a:solidFill>
              </a:rPr>
              <a:t>GINA/UAF</a:t>
            </a:r>
          </a:p>
        </p:txBody>
      </p:sp>
      <p:sp>
        <p:nvSpPr>
          <p:cNvPr id="23" name="TextBox 22">
            <a:extLst>
              <a:ext uri="{FF2B5EF4-FFF2-40B4-BE49-F238E27FC236}">
                <a16:creationId xmlns:a16="http://schemas.microsoft.com/office/drawing/2014/main" xmlns="" id="{5A08B79F-68F3-B34C-B036-91DC0E1F2D82}"/>
              </a:ext>
            </a:extLst>
          </p:cNvPr>
          <p:cNvSpPr txBox="1"/>
          <p:nvPr/>
        </p:nvSpPr>
        <p:spPr>
          <a:xfrm>
            <a:off x="2864256" y="946919"/>
            <a:ext cx="1693092" cy="369332"/>
          </a:xfrm>
          <a:prstGeom prst="rect">
            <a:avLst/>
          </a:prstGeom>
          <a:solidFill>
            <a:schemeClr val="tx1"/>
          </a:solidFill>
        </p:spPr>
        <p:txBody>
          <a:bodyPr wrap="none" rtlCol="0">
            <a:spAutoFit/>
          </a:bodyPr>
          <a:lstStyle/>
          <a:p>
            <a:r>
              <a:rPr lang="en-US" dirty="0">
                <a:solidFill>
                  <a:srgbClr val="FFFF00"/>
                </a:solidFill>
              </a:rPr>
              <a:t>Sodankyla (FMI)</a:t>
            </a:r>
          </a:p>
        </p:txBody>
      </p:sp>
      <p:sp>
        <p:nvSpPr>
          <p:cNvPr id="9" name="TextBox 8"/>
          <p:cNvSpPr txBox="1"/>
          <p:nvPr/>
        </p:nvSpPr>
        <p:spPr>
          <a:xfrm>
            <a:off x="5076369" y="5599321"/>
            <a:ext cx="476412" cy="307777"/>
          </a:xfrm>
          <a:prstGeom prst="rect">
            <a:avLst/>
          </a:prstGeom>
          <a:noFill/>
        </p:spPr>
        <p:txBody>
          <a:bodyPr wrap="none" rtlCol="0">
            <a:spAutoFit/>
          </a:bodyPr>
          <a:lstStyle/>
          <a:p>
            <a:r>
              <a:rPr lang="en-US" sz="1400" dirty="0">
                <a:solidFill>
                  <a:schemeClr val="bg1"/>
                </a:solidFill>
              </a:rPr>
              <a:t>SO2</a:t>
            </a:r>
          </a:p>
        </p:txBody>
      </p:sp>
      <p:pic>
        <p:nvPicPr>
          <p:cNvPr id="17" name="Picture 2">
            <a:extLst>
              <a:ext uri="{FF2B5EF4-FFF2-40B4-BE49-F238E27FC236}">
                <a16:creationId xmlns:a16="http://schemas.microsoft.com/office/drawing/2014/main" xmlns="" id="{AF09DF88-5823-B340-98B1-FA8C62D885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 y="54865"/>
            <a:ext cx="1724841" cy="837350"/>
          </a:xfrm>
          <a:prstGeom prst="rect">
            <a:avLst/>
          </a:prstGeom>
          <a:solidFill>
            <a:schemeClr val="tx1"/>
          </a:solidFill>
        </p:spPr>
      </p:pic>
      <p:pic>
        <p:nvPicPr>
          <p:cNvPr id="22" name="42C1392">
            <a:hlinkClick r:id="" action="ppaction://media"/>
            <a:extLst>
              <a:ext uri="{FF2B5EF4-FFF2-40B4-BE49-F238E27FC236}">
                <a16:creationId xmlns:a16="http://schemas.microsoft.com/office/drawing/2014/main" xmlns="" id="{23AA38B1-CE1C-044F-A8CF-C7CBCAEB1339}"/>
              </a:ext>
            </a:extLst>
          </p:cNvPr>
          <p:cNvPicPr>
            <a:picLocks noChangeAspect="1"/>
          </p:cNvPicPr>
          <p:nvPr>
            <a:videoFile r:link="rId1"/>
            <p:extLst>
              <p:ext uri="{DAA4B4D4-6D71-4841-9C94-3DE7FCFB9230}">
                <p14:media xmlns:p14="http://schemas.microsoft.com/office/powerpoint/2010/main" r:embed="rId2">
                  <p14:trim st="5571" end="17636.8"/>
                </p14:media>
              </p:ext>
            </p:extLst>
          </p:nvPr>
        </p:nvPicPr>
        <p:blipFill rotWithShape="1">
          <a:blip r:embed="rId9"/>
          <a:srcRect b="18417"/>
          <a:stretch/>
        </p:blipFill>
        <p:spPr>
          <a:xfrm>
            <a:off x="565482" y="3848346"/>
            <a:ext cx="5530518" cy="2826187"/>
          </a:xfrm>
          <a:prstGeom prst="rect">
            <a:avLst/>
          </a:prstGeom>
        </p:spPr>
      </p:pic>
      <p:pic>
        <p:nvPicPr>
          <p:cNvPr id="24" name="Content Placeholder 5">
            <a:extLst>
              <a:ext uri="{FF2B5EF4-FFF2-40B4-BE49-F238E27FC236}">
                <a16:creationId xmlns:a16="http://schemas.microsoft.com/office/drawing/2014/main" xmlns="" id="{0B05665A-B53E-A141-9E97-81107C7C1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0802" y="5568045"/>
            <a:ext cx="2628945" cy="657236"/>
          </a:xfrm>
          <a:prstGeom prst="rect">
            <a:avLst/>
          </a:prstGeom>
          <a:solidFill>
            <a:schemeClr val="bg2"/>
          </a:solidFill>
        </p:spPr>
      </p:pic>
      <p:sp>
        <p:nvSpPr>
          <p:cNvPr id="25" name="Rectangle 24">
            <a:extLst>
              <a:ext uri="{FF2B5EF4-FFF2-40B4-BE49-F238E27FC236}">
                <a16:creationId xmlns:a16="http://schemas.microsoft.com/office/drawing/2014/main" xmlns="" id="{5683E6AB-914C-0B4F-A45F-C84280B6CD52}"/>
              </a:ext>
            </a:extLst>
          </p:cNvPr>
          <p:cNvSpPr/>
          <p:nvPr/>
        </p:nvSpPr>
        <p:spPr>
          <a:xfrm>
            <a:off x="3710802" y="6009923"/>
            <a:ext cx="7306142" cy="677108"/>
          </a:xfrm>
          <a:prstGeom prst="rect">
            <a:avLst/>
          </a:prstGeom>
          <a:solidFill>
            <a:schemeClr val="bg2"/>
          </a:solidFill>
        </p:spPr>
        <p:txBody>
          <a:bodyPr wrap="square">
            <a:spAutoFit/>
          </a:bodyPr>
          <a:lstStyle/>
          <a:p>
            <a:r>
              <a:rPr lang="en-US" sz="2000" dirty="0">
                <a:latin typeface="Calibri" panose="020F0502020204030204" pitchFamily="34" charset="0"/>
                <a:ea typeface="ＭＳ 明朝" charset="-128"/>
                <a:cs typeface="Calibri" panose="020F0502020204030204" pitchFamily="34" charset="0"/>
              </a:rPr>
              <a:t>Volcanic SO</a:t>
            </a:r>
            <a:r>
              <a:rPr lang="en-US" sz="2000" baseline="-25000" dirty="0">
                <a:latin typeface="Calibri" panose="020F0502020204030204" pitchFamily="34" charset="0"/>
                <a:ea typeface="ＭＳ 明朝" charset="-128"/>
                <a:cs typeface="Calibri" panose="020F0502020204030204" pitchFamily="34" charset="0"/>
              </a:rPr>
              <a:t>2</a:t>
            </a:r>
            <a:r>
              <a:rPr lang="en-US" sz="2000" dirty="0">
                <a:latin typeface="Calibri" panose="020F0502020204030204" pitchFamily="34" charset="0"/>
                <a:ea typeface="ＭＳ 明朝" charset="-128"/>
                <a:cs typeface="Calibri" panose="020F0502020204030204" pitchFamily="34" charset="0"/>
              </a:rPr>
              <a:t> in Dobson Unit:  1 DU ~ 28.5 SO</a:t>
            </a:r>
            <a:r>
              <a:rPr lang="en-US" sz="2000" baseline="-25000" dirty="0">
                <a:latin typeface="Calibri" panose="020F0502020204030204" pitchFamily="34" charset="0"/>
                <a:ea typeface="ＭＳ 明朝" charset="-128"/>
                <a:cs typeface="Calibri" panose="020F0502020204030204" pitchFamily="34" charset="0"/>
              </a:rPr>
              <a:t>2 </a:t>
            </a:r>
            <a:r>
              <a:rPr lang="en-US" sz="2000" dirty="0">
                <a:latin typeface="Calibri" panose="020F0502020204030204" pitchFamily="34" charset="0"/>
                <a:ea typeface="ＭＳ 明朝" charset="-128"/>
                <a:cs typeface="Calibri" panose="020F0502020204030204" pitchFamily="34" charset="0"/>
              </a:rPr>
              <a:t> kg km</a:t>
            </a:r>
            <a:r>
              <a:rPr lang="en-US" sz="2000" baseline="30000" dirty="0">
                <a:latin typeface="Calibri" panose="020F0502020204030204" pitchFamily="34" charset="0"/>
                <a:ea typeface="ＭＳ 明朝" charset="-128"/>
                <a:cs typeface="Calibri" panose="020F0502020204030204" pitchFamily="34" charset="0"/>
              </a:rPr>
              <a:t>-2</a:t>
            </a:r>
            <a:r>
              <a:rPr lang="en-US" sz="2000" dirty="0">
                <a:latin typeface="Calibri" panose="020F0502020204030204" pitchFamily="34" charset="0"/>
                <a:ea typeface="ＭＳ 明朝" charset="-128"/>
                <a:cs typeface="Calibri" panose="020F0502020204030204" pitchFamily="34" charset="0"/>
              </a:rPr>
              <a:t> </a:t>
            </a:r>
          </a:p>
          <a:p>
            <a:r>
              <a:rPr lang="en-US" i="1" dirty="0">
                <a:latin typeface="Calibri" panose="020F0502020204030204" pitchFamily="34" charset="0"/>
                <a:ea typeface="ＭＳ 明朝" charset="-128"/>
                <a:cs typeface="Calibri" panose="020F0502020204030204" pitchFamily="34" charset="0"/>
              </a:rPr>
              <a:t>~ 10 ppb in 1 km vertical layer at standard temperature and pressure</a:t>
            </a:r>
            <a:endParaRPr lang="en-US" i="1" baseline="30000" dirty="0">
              <a:latin typeface="Calibri" panose="020F0502020204030204" pitchFamily="34" charset="0"/>
              <a:ea typeface="ＭＳ 明朝" charset="-128"/>
              <a:cs typeface="Calibri" panose="020F0502020204030204" pitchFamily="34" charset="0"/>
            </a:endParaRPr>
          </a:p>
        </p:txBody>
      </p:sp>
      <p:sp>
        <p:nvSpPr>
          <p:cNvPr id="27" name="Rectangle 26">
            <a:extLst>
              <a:ext uri="{FF2B5EF4-FFF2-40B4-BE49-F238E27FC236}">
                <a16:creationId xmlns:a16="http://schemas.microsoft.com/office/drawing/2014/main" xmlns="" id="{B0744C4B-C5C3-664A-BCE6-4822C5582A17}"/>
              </a:ext>
            </a:extLst>
          </p:cNvPr>
          <p:cNvSpPr/>
          <p:nvPr/>
        </p:nvSpPr>
        <p:spPr>
          <a:xfrm>
            <a:off x="841248" y="3860844"/>
            <a:ext cx="5050293" cy="461665"/>
          </a:xfrm>
          <a:prstGeom prst="rect">
            <a:avLst/>
          </a:prstGeom>
        </p:spPr>
        <p:txBody>
          <a:bodyPr wrap="none">
            <a:spAutoFit/>
          </a:bodyPr>
          <a:lstStyle/>
          <a:p>
            <a:r>
              <a:rPr lang="en-US" sz="2400" dirty="0">
                <a:latin typeface="Calibri" panose="020F0502020204030204" pitchFamily="34" charset="0"/>
                <a:ea typeface="ＭＳ 明朝" charset="-128"/>
                <a:cs typeface="Calibri" panose="020F0502020204030204" pitchFamily="34" charset="0"/>
              </a:rPr>
              <a:t>Raikoke  SO</a:t>
            </a:r>
            <a:r>
              <a:rPr lang="en-US" sz="2400" baseline="-25000" dirty="0">
                <a:latin typeface="Calibri" panose="020F0502020204030204" pitchFamily="34" charset="0"/>
                <a:ea typeface="ＭＳ 明朝" charset="-128"/>
                <a:cs typeface="Calibri" panose="020F0502020204030204" pitchFamily="34" charset="0"/>
              </a:rPr>
              <a:t>2</a:t>
            </a:r>
            <a:r>
              <a:rPr lang="en-US" sz="2400" dirty="0">
                <a:latin typeface="Calibri" panose="020F0502020204030204" pitchFamily="34" charset="0"/>
                <a:ea typeface="ＭＳ 明朝" charset="-128"/>
                <a:cs typeface="Calibri" panose="020F0502020204030204" pitchFamily="34" charset="0"/>
              </a:rPr>
              <a:t> cloud on 21-23 June 2019</a:t>
            </a:r>
          </a:p>
        </p:txBody>
      </p:sp>
    </p:spTree>
    <p:extLst>
      <p:ext uri="{BB962C8B-B14F-4D97-AF65-F5344CB8AC3E}">
        <p14:creationId xmlns:p14="http://schemas.microsoft.com/office/powerpoint/2010/main" val="862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mute="1">
                <p:cTn id="12" repeatCount="indefinite" fill="hold" display="0">
                  <p:stCondLst>
                    <p:cond delay="indefinite"/>
                  </p:st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128" y="-131001"/>
            <a:ext cx="9558855" cy="1327996"/>
          </a:xfrm>
        </p:spPr>
        <p:txBody>
          <a:bodyPr/>
          <a:lstStyle/>
          <a:p>
            <a:pPr algn="ctr"/>
            <a:r>
              <a:rPr lang="en-US" i="1" dirty="0">
                <a:latin typeface="Calibri" panose="020F0502020204030204" pitchFamily="34" charset="0"/>
                <a:cs typeface="Calibri" panose="020F0502020204030204" pitchFamily="34" charset="0"/>
              </a:rPr>
              <a:t>Low-latency  VIIRS infrared SO</a:t>
            </a:r>
            <a:r>
              <a:rPr lang="en-US" i="1" baseline="-25000" dirty="0">
                <a:latin typeface="Calibri" panose="020F0502020204030204" pitchFamily="34" charset="0"/>
                <a:cs typeface="Calibri" panose="020F0502020204030204" pitchFamily="34" charset="0"/>
              </a:rPr>
              <a:t>2</a:t>
            </a:r>
            <a:r>
              <a:rPr lang="en-US" i="1" dirty="0">
                <a:latin typeface="Calibri" panose="020F0502020204030204" pitchFamily="34" charset="0"/>
                <a:cs typeface="Calibri" panose="020F0502020204030204" pitchFamily="34" charset="0"/>
              </a:rPr>
              <a:t> detection product </a:t>
            </a:r>
          </a:p>
        </p:txBody>
      </p:sp>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763" y="5422090"/>
            <a:ext cx="4038812" cy="1009703"/>
          </a:xfrm>
        </p:spPr>
      </p:pic>
      <p:pic>
        <p:nvPicPr>
          <p:cNvPr id="4" name="F78E70C">
            <a:hlinkClick r:id="" action="ppaction://media"/>
          </p:cNvPr>
          <p:cNvPicPr>
            <a:picLocks noChangeAspect="1"/>
          </p:cNvPicPr>
          <p:nvPr>
            <a:videoFile r:link="rId1"/>
            <p:extLst>
              <p:ext uri="{DAA4B4D4-6D71-4841-9C94-3DE7FCFB9230}">
                <p14:media xmlns:p14="http://schemas.microsoft.com/office/powerpoint/2010/main" r:embed="rId2">
                  <p14:trim st="8818" end="1618.8"/>
                </p14:media>
              </p:ext>
            </p:extLst>
          </p:nvPr>
        </p:nvPicPr>
        <p:blipFill rotWithShape="1">
          <a:blip r:embed="rId6"/>
          <a:srcRect b="18205"/>
          <a:stretch/>
        </p:blipFill>
        <p:spPr>
          <a:xfrm>
            <a:off x="225489" y="1368453"/>
            <a:ext cx="7032742" cy="3692498"/>
          </a:xfrm>
          <a:prstGeom prst="rect">
            <a:avLst/>
          </a:prstGeom>
        </p:spPr>
      </p:pic>
      <p:sp>
        <p:nvSpPr>
          <p:cNvPr id="3" name="Rectangle 2">
            <a:extLst>
              <a:ext uri="{FF2B5EF4-FFF2-40B4-BE49-F238E27FC236}">
                <a16:creationId xmlns:a16="http://schemas.microsoft.com/office/drawing/2014/main" xmlns="" id="{4510E596-4DAE-2042-AC9F-DF4F2533607E}"/>
              </a:ext>
            </a:extLst>
          </p:cNvPr>
          <p:cNvSpPr/>
          <p:nvPr/>
        </p:nvSpPr>
        <p:spPr>
          <a:xfrm>
            <a:off x="7501953" y="1178707"/>
            <a:ext cx="4629150" cy="5262979"/>
          </a:xfrm>
          <a:prstGeom prst="rect">
            <a:avLst/>
          </a:prstGeom>
        </p:spPr>
        <p:txBody>
          <a:bodyPr wrap="square">
            <a:spAutoFit/>
          </a:bodyPr>
          <a:lstStyle/>
          <a:p>
            <a:pPr marL="285750" indent="-285750">
              <a:buFont typeface="Arial" charset="0"/>
              <a:buChar char="•"/>
            </a:pPr>
            <a:r>
              <a:rPr lang="en-US" sz="2400" dirty="0">
                <a:latin typeface="Calibri" panose="020F0502020204030204" pitchFamily="34" charset="0"/>
                <a:ea typeface="ＭＳ 明朝" charset="-128"/>
                <a:cs typeface="Calibri" panose="020F0502020204030204" pitchFamily="34" charset="0"/>
              </a:rPr>
              <a:t>Frequent day-night coverage of high-latitude volcanoes from SNPP and NOAA-20 VIIRS</a:t>
            </a:r>
          </a:p>
          <a:p>
            <a:pPr marL="285750" indent="-285750">
              <a:buFont typeface="Arial" charset="0"/>
              <a:buChar char="•"/>
            </a:pPr>
            <a:endParaRPr lang="en-US" sz="2400" dirty="0">
              <a:latin typeface="Calibri" panose="020F0502020204030204" pitchFamily="34" charset="0"/>
              <a:ea typeface="ＭＳ 明朝" charset="-128"/>
              <a:cs typeface="Calibri" panose="020F0502020204030204" pitchFamily="34" charset="0"/>
            </a:endParaRPr>
          </a:p>
          <a:p>
            <a:pPr marL="285750" indent="-285750">
              <a:buFont typeface="Arial" charset="0"/>
              <a:buChar char="•"/>
            </a:pPr>
            <a:r>
              <a:rPr lang="en-US" sz="2400" dirty="0">
                <a:latin typeface="Calibri" panose="020F0502020204030204" pitchFamily="34" charset="0"/>
                <a:ea typeface="ＭＳ 明朝" charset="-128"/>
                <a:cs typeface="Calibri" panose="020F0502020204030204" pitchFamily="34" charset="0"/>
              </a:rPr>
              <a:t>Fine Spatial Resolution: 750 m </a:t>
            </a:r>
          </a:p>
          <a:p>
            <a:pPr marL="285750" indent="-285750">
              <a:buFont typeface="Arial" charset="0"/>
              <a:buChar char="•"/>
            </a:pPr>
            <a:endParaRPr lang="en-US" sz="2400" dirty="0">
              <a:latin typeface="Calibri" panose="020F0502020204030204" pitchFamily="34" charset="0"/>
              <a:ea typeface="ＭＳ 明朝" charset="-128"/>
              <a:cs typeface="Calibri" panose="020F0502020204030204" pitchFamily="34" charset="0"/>
            </a:endParaRPr>
          </a:p>
          <a:p>
            <a:pPr marL="285750" indent="-285750">
              <a:buFont typeface="Arial" charset="0"/>
              <a:buChar char="•"/>
            </a:pPr>
            <a:r>
              <a:rPr lang="en-US" sz="2400" dirty="0">
                <a:latin typeface="Calibri" panose="020F0502020204030204" pitchFamily="34" charset="0"/>
                <a:ea typeface="ＭＳ 明朝" charset="-128"/>
                <a:cs typeface="Calibri" panose="020F0502020204030204" pitchFamily="34" charset="0"/>
              </a:rPr>
              <a:t>Procedure (VIIRS-TIR) implemented at DRL</a:t>
            </a:r>
          </a:p>
          <a:p>
            <a:pPr marL="285750" indent="-285750">
              <a:buFont typeface="Arial" charset="0"/>
              <a:buChar char="•"/>
            </a:pPr>
            <a:r>
              <a:rPr lang="en-US" sz="2400" dirty="0" err="1">
                <a:latin typeface="Calibri" panose="020F0502020204030204" pitchFamily="34" charset="0"/>
                <a:ea typeface="ＭＳ 明朝" charset="-128"/>
                <a:cs typeface="Calibri" panose="020F0502020204030204" pitchFamily="34" charset="0"/>
              </a:rPr>
              <a:t>GeoTiff</a:t>
            </a:r>
            <a:r>
              <a:rPr lang="en-US" sz="2400" dirty="0">
                <a:latin typeface="Calibri" panose="020F0502020204030204" pitchFamily="34" charset="0"/>
                <a:ea typeface="ＭＳ 明朝" charset="-128"/>
                <a:cs typeface="Calibri" panose="020F0502020204030204" pitchFamily="34" charset="0"/>
              </a:rPr>
              <a:t> images ingested into NASA Disasters WWW portal</a:t>
            </a:r>
          </a:p>
          <a:p>
            <a:pPr marL="285750" indent="-285750">
              <a:buFont typeface="Arial" charset="0"/>
              <a:buChar char="•"/>
            </a:pPr>
            <a:r>
              <a:rPr lang="en-US" altLang="en-US" sz="2400" dirty="0">
                <a:solidFill>
                  <a:srgbClr val="000000"/>
                </a:solidFill>
                <a:ea typeface="MS PGothic" panose="020B0600070205080204" pitchFamily="34" charset="-128"/>
                <a:hlinkClick r:id="rId7"/>
              </a:rPr>
              <a:t>https://maps.disasters.nasa.gov</a:t>
            </a:r>
            <a:endParaRPr lang="en-US" sz="2400" dirty="0">
              <a:latin typeface="Calibri" panose="020F0502020204030204" pitchFamily="34" charset="0"/>
              <a:ea typeface="ＭＳ 明朝" charset="-128"/>
              <a:cs typeface="Calibri" panose="020F0502020204030204" pitchFamily="34" charset="0"/>
            </a:endParaRPr>
          </a:p>
          <a:p>
            <a:endParaRPr lang="en-US" sz="2400" dirty="0">
              <a:latin typeface="Calibri" panose="020F0502020204030204" pitchFamily="34" charset="0"/>
              <a:ea typeface="ＭＳ 明朝" charset="-128"/>
              <a:cs typeface="Calibri" panose="020F0502020204030204" pitchFamily="34" charset="0"/>
            </a:endParaRPr>
          </a:p>
          <a:p>
            <a:pPr marL="285750" indent="-285750">
              <a:buFont typeface="Arial" charset="0"/>
              <a:buChar char="•"/>
            </a:pPr>
            <a:r>
              <a:rPr lang="en-US" sz="2400" dirty="0">
                <a:latin typeface="Calibri" panose="020F0502020204030204" pitchFamily="34" charset="0"/>
                <a:ea typeface="ＭＳ 明朝" charset="-128"/>
                <a:cs typeface="Calibri" panose="020F0502020204030204" pitchFamily="34" charset="0"/>
              </a:rPr>
              <a:t>Will be implemented at GINA and FMI</a:t>
            </a:r>
          </a:p>
        </p:txBody>
      </p:sp>
      <p:sp>
        <p:nvSpPr>
          <p:cNvPr id="5" name="Rectangle 4">
            <a:extLst>
              <a:ext uri="{FF2B5EF4-FFF2-40B4-BE49-F238E27FC236}">
                <a16:creationId xmlns:a16="http://schemas.microsoft.com/office/drawing/2014/main" xmlns="" id="{86681D67-73D4-ED46-9D0F-5DC61FA75812}"/>
              </a:ext>
            </a:extLst>
          </p:cNvPr>
          <p:cNvSpPr/>
          <p:nvPr/>
        </p:nvSpPr>
        <p:spPr>
          <a:xfrm>
            <a:off x="423821" y="6126029"/>
            <a:ext cx="7262886" cy="461665"/>
          </a:xfrm>
          <a:prstGeom prst="rect">
            <a:avLst/>
          </a:prstGeom>
          <a:solidFill>
            <a:schemeClr val="bg1"/>
          </a:solidFill>
        </p:spPr>
        <p:txBody>
          <a:bodyPr wrap="none">
            <a:spAutoFit/>
          </a:bodyPr>
          <a:lstStyle/>
          <a:p>
            <a:r>
              <a:rPr lang="en-US" sz="2400" i="1" dirty="0">
                <a:latin typeface="Calibri" panose="020F0502020204030204" pitchFamily="34" charset="0"/>
                <a:cs typeface="Calibri" panose="020F0502020204030204" pitchFamily="34" charset="0"/>
              </a:rPr>
              <a:t>Brightness Temperature Difference=BT@8.6</a:t>
            </a:r>
            <a:r>
              <a:rPr lang="en-US" sz="2400" i="1" dirty="0">
                <a:latin typeface="Symbol" panose="05050102010706020507" pitchFamily="18" charset="2"/>
                <a:ea typeface="ＭＳ 明朝" charset="-128"/>
                <a:cs typeface="Calibri" panose="020F0502020204030204" pitchFamily="34" charset="0"/>
              </a:rPr>
              <a:t>m</a:t>
            </a:r>
            <a:r>
              <a:rPr lang="en-US" sz="2400" i="1" dirty="0">
                <a:latin typeface="Calibri" panose="020F0502020204030204" pitchFamily="34" charset="0"/>
                <a:ea typeface="ＭＳ 明朝" charset="-128"/>
                <a:cs typeface="Calibri" panose="020F0502020204030204" pitchFamily="34" charset="0"/>
              </a:rPr>
              <a:t>m – max BT</a:t>
            </a:r>
            <a:endParaRPr lang="en-US" sz="2400" dirty="0"/>
          </a:p>
        </p:txBody>
      </p:sp>
      <p:sp>
        <p:nvSpPr>
          <p:cNvPr id="6" name="Rectangle 5">
            <a:extLst>
              <a:ext uri="{FF2B5EF4-FFF2-40B4-BE49-F238E27FC236}">
                <a16:creationId xmlns:a16="http://schemas.microsoft.com/office/drawing/2014/main" xmlns="" id="{8B2E5892-F40E-7744-95DA-50701809BC39}"/>
              </a:ext>
            </a:extLst>
          </p:cNvPr>
          <p:cNvSpPr/>
          <p:nvPr/>
        </p:nvSpPr>
        <p:spPr>
          <a:xfrm>
            <a:off x="1986190" y="4653569"/>
            <a:ext cx="3848361" cy="369332"/>
          </a:xfrm>
          <a:prstGeom prst="rect">
            <a:avLst/>
          </a:prstGeom>
        </p:spPr>
        <p:txBody>
          <a:bodyPr wrap="none">
            <a:spAutoFit/>
          </a:bodyPr>
          <a:lstStyle/>
          <a:p>
            <a:r>
              <a:rPr lang="en-US" dirty="0">
                <a:solidFill>
                  <a:schemeClr val="bg1"/>
                </a:solidFill>
                <a:latin typeface="Calibri" panose="020F0502020204030204" pitchFamily="34" charset="0"/>
                <a:ea typeface="ＭＳ 明朝" charset="-128"/>
                <a:cs typeface="Calibri" panose="020F0502020204030204" pitchFamily="34" charset="0"/>
              </a:rPr>
              <a:t>Raikoke  SO</a:t>
            </a:r>
            <a:r>
              <a:rPr lang="en-US" baseline="-25000" dirty="0">
                <a:solidFill>
                  <a:schemeClr val="bg1"/>
                </a:solidFill>
                <a:latin typeface="Calibri" panose="020F0502020204030204" pitchFamily="34" charset="0"/>
                <a:ea typeface="ＭＳ 明朝" charset="-128"/>
                <a:cs typeface="Calibri" panose="020F0502020204030204" pitchFamily="34" charset="0"/>
              </a:rPr>
              <a:t>2 </a:t>
            </a:r>
            <a:r>
              <a:rPr lang="en-US" dirty="0">
                <a:solidFill>
                  <a:schemeClr val="bg1"/>
                </a:solidFill>
                <a:latin typeface="Calibri" panose="020F0502020204030204" pitchFamily="34" charset="0"/>
                <a:ea typeface="ＭＳ 明朝" charset="-128"/>
                <a:cs typeface="Calibri" panose="020F0502020204030204" pitchFamily="34" charset="0"/>
              </a:rPr>
              <a:t>cloud on 21-23 June 2019</a:t>
            </a:r>
          </a:p>
        </p:txBody>
      </p:sp>
      <p:pic>
        <p:nvPicPr>
          <p:cNvPr id="8" name="Picture 2">
            <a:extLst>
              <a:ext uri="{FF2B5EF4-FFF2-40B4-BE49-F238E27FC236}">
                <a16:creationId xmlns:a16="http://schemas.microsoft.com/office/drawing/2014/main" xmlns="" id="{AA8313EC-AB5B-4B43-8683-DA47841768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 y="54864"/>
            <a:ext cx="1883553" cy="914399"/>
          </a:xfrm>
          <a:prstGeom prst="rect">
            <a:avLst/>
          </a:prstGeom>
          <a:solidFill>
            <a:schemeClr val="tx1"/>
          </a:solidFill>
        </p:spPr>
      </p:pic>
    </p:spTree>
    <p:extLst>
      <p:ext uri="{BB962C8B-B14F-4D97-AF65-F5344CB8AC3E}">
        <p14:creationId xmlns:p14="http://schemas.microsoft.com/office/powerpoint/2010/main" val="14203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mpo.fmi.fi/kuvat/images_omps_alaska/so2_scomposite_2.png">
            <a:extLst>
              <a:ext uri="{FF2B5EF4-FFF2-40B4-BE49-F238E27FC236}">
                <a16:creationId xmlns:a16="http://schemas.microsoft.com/office/drawing/2014/main" xmlns="" id="{C0B3912B-69F4-874A-9F25-50C195259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565"/>
            <a:ext cx="7609692" cy="5833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52A6B153-7ED7-3F47-9307-91FBE50C7BF2}"/>
              </a:ext>
            </a:extLst>
          </p:cNvPr>
          <p:cNvSpPr/>
          <p:nvPr/>
        </p:nvSpPr>
        <p:spPr>
          <a:xfrm>
            <a:off x="7116418" y="1113114"/>
            <a:ext cx="4890052" cy="5632311"/>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Data from Sodankylä reception as well as Alaska (received by GINA) are combined </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SO</a:t>
            </a:r>
            <a:r>
              <a:rPr lang="en-US" sz="2000" baseline="-25000" dirty="0">
                <a:solidFill>
                  <a:srgbClr val="000000"/>
                </a:solidFill>
              </a:rPr>
              <a:t>2</a:t>
            </a:r>
            <a:r>
              <a:rPr lang="en-US" sz="2000" dirty="0">
                <a:solidFill>
                  <a:srgbClr val="000000"/>
                </a:solidFill>
              </a:rPr>
              <a:t> and aerosol data received in Sodankylä and Alaska DR stations re-disseminated via </a:t>
            </a:r>
            <a:r>
              <a:rPr lang="en-US" sz="2000" b="1" dirty="0" err="1">
                <a:solidFill>
                  <a:srgbClr val="000000"/>
                </a:solidFill>
              </a:rPr>
              <a:t>EUMETCast</a:t>
            </a:r>
            <a:endParaRPr lang="en-US" sz="2000" b="1" dirty="0">
              <a:solidFill>
                <a:srgbClr val="000000"/>
              </a:solidFill>
            </a:endParaRP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The same data sent also to SACS system (The </a:t>
            </a:r>
            <a:r>
              <a:rPr lang="en-US" sz="2000" i="1" dirty="0">
                <a:solidFill>
                  <a:srgbClr val="000000"/>
                </a:solidFill>
              </a:rPr>
              <a:t>Support to Aviation Control Service</a:t>
            </a:r>
            <a:r>
              <a:rPr lang="en-US" sz="2000" dirty="0">
                <a:solidFill>
                  <a:srgbClr val="000000"/>
                </a:solidFill>
              </a:rPr>
              <a:t>)</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Data available from FTP service (downloaded by NASA, KNMI and NOAA)</a:t>
            </a:r>
          </a:p>
          <a:p>
            <a:pPr marL="342900" indent="-342900">
              <a:buFont typeface="Arial" panose="020B0604020202020204" pitchFamily="34" charset="0"/>
              <a:buChar char="•"/>
            </a:pPr>
            <a:r>
              <a:rPr lang="en-US" sz="2000" dirty="0">
                <a:solidFill>
                  <a:srgbClr val="000000"/>
                </a:solidFill>
              </a:rPr>
              <a:t>Images available via </a:t>
            </a:r>
            <a:r>
              <a:rPr lang="en-US" sz="2000" dirty="0">
                <a:solidFill>
                  <a:srgbClr val="000000"/>
                </a:solidFill>
                <a:hlinkClick r:id="rId4"/>
              </a:rPr>
              <a:t>http://sampo.fmi.fi/so2_comp.html</a:t>
            </a:r>
            <a:endParaRPr lang="en-US" sz="2000" dirty="0">
              <a:solidFill>
                <a:srgbClr val="000000"/>
              </a:solidFill>
            </a:endParaRPr>
          </a:p>
          <a:p>
            <a:endParaRPr lang="en-US" sz="2000" b="1" dirty="0">
              <a:solidFill>
                <a:srgbClr val="000000"/>
              </a:solidFill>
            </a:endParaRPr>
          </a:p>
          <a:p>
            <a:r>
              <a:rPr lang="en-US" sz="2000" b="1" dirty="0">
                <a:solidFill>
                  <a:srgbClr val="000000"/>
                </a:solidFill>
              </a:rPr>
              <a:t>Plans:</a:t>
            </a:r>
          </a:p>
          <a:p>
            <a:pPr marL="342900" indent="-342900">
              <a:buFont typeface="Arial" panose="020B0604020202020204" pitchFamily="34" charset="0"/>
              <a:buChar char="•"/>
            </a:pPr>
            <a:r>
              <a:rPr lang="en-US" sz="2000" dirty="0">
                <a:solidFill>
                  <a:srgbClr val="000000"/>
                </a:solidFill>
              </a:rPr>
              <a:t>NOAA-20 OMPS implementation</a:t>
            </a:r>
          </a:p>
          <a:p>
            <a:pPr marL="342900" indent="-342900">
              <a:buFont typeface="Arial" panose="020B0604020202020204" pitchFamily="34" charset="0"/>
              <a:buChar char="•"/>
            </a:pPr>
            <a:r>
              <a:rPr lang="en-US" sz="2000" b="1" dirty="0">
                <a:solidFill>
                  <a:srgbClr val="000000"/>
                </a:solidFill>
              </a:rPr>
              <a:t>Adding day/night VIIRS TIR SO</a:t>
            </a:r>
            <a:r>
              <a:rPr lang="en-US" sz="2000" b="1" baseline="-25000" dirty="0">
                <a:solidFill>
                  <a:srgbClr val="000000"/>
                </a:solidFill>
              </a:rPr>
              <a:t>2</a:t>
            </a:r>
            <a:r>
              <a:rPr lang="en-US" sz="2000" b="1" dirty="0">
                <a:solidFill>
                  <a:srgbClr val="000000"/>
                </a:solidFill>
              </a:rPr>
              <a:t> data</a:t>
            </a:r>
            <a:endParaRPr lang="en-US" sz="2000" b="1" i="0" u="none" strike="noStrike" dirty="0">
              <a:solidFill>
                <a:srgbClr val="000000"/>
              </a:solidFill>
              <a:effectLst/>
            </a:endParaRPr>
          </a:p>
        </p:txBody>
      </p:sp>
      <p:sp>
        <p:nvSpPr>
          <p:cNvPr id="3" name="5-Point Star 2">
            <a:extLst>
              <a:ext uri="{FF2B5EF4-FFF2-40B4-BE49-F238E27FC236}">
                <a16:creationId xmlns:a16="http://schemas.microsoft.com/office/drawing/2014/main" xmlns="" id="{8240D273-DFCF-124C-9FF1-FCF5F73A758C}"/>
              </a:ext>
            </a:extLst>
          </p:cNvPr>
          <p:cNvSpPr/>
          <p:nvPr/>
        </p:nvSpPr>
        <p:spPr>
          <a:xfrm>
            <a:off x="4717774" y="3429000"/>
            <a:ext cx="357810" cy="34787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xmlns="" id="{2855DD8D-8C9C-084E-901A-BDC5B8F44D41}"/>
              </a:ext>
            </a:extLst>
          </p:cNvPr>
          <p:cNvSpPr/>
          <p:nvPr/>
        </p:nvSpPr>
        <p:spPr>
          <a:xfrm>
            <a:off x="2524538" y="3581400"/>
            <a:ext cx="357810" cy="347870"/>
          </a:xfrm>
          <a:prstGeom prst="star5">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A900EFC-CA05-9A4F-B174-867C9BDB4A00}"/>
              </a:ext>
            </a:extLst>
          </p:cNvPr>
          <p:cNvSpPr txBox="1"/>
          <p:nvPr/>
        </p:nvSpPr>
        <p:spPr>
          <a:xfrm>
            <a:off x="1273510" y="1397735"/>
            <a:ext cx="1245597" cy="369332"/>
          </a:xfrm>
          <a:prstGeom prst="rect">
            <a:avLst/>
          </a:prstGeom>
          <a:ln>
            <a:solidFill>
              <a:srgbClr val="00B050"/>
            </a:solidFill>
          </a:ln>
        </p:spPr>
        <p:style>
          <a:lnRef idx="1">
            <a:schemeClr val="dk1"/>
          </a:lnRef>
          <a:fillRef idx="2">
            <a:schemeClr val="dk1"/>
          </a:fillRef>
          <a:effectRef idx="1">
            <a:schemeClr val="dk1"/>
          </a:effectRef>
          <a:fontRef idx="minor">
            <a:schemeClr val="dk1"/>
          </a:fontRef>
        </p:style>
        <p:txBody>
          <a:bodyPr wrap="none" rtlCol="0">
            <a:spAutoFit/>
          </a:bodyPr>
          <a:lstStyle/>
          <a:p>
            <a:r>
              <a:rPr lang="en-US" dirty="0">
                <a:solidFill>
                  <a:srgbClr val="00B050"/>
                </a:solidFill>
              </a:rPr>
              <a:t>GINA (UAF)</a:t>
            </a:r>
          </a:p>
        </p:txBody>
      </p:sp>
      <p:cxnSp>
        <p:nvCxnSpPr>
          <p:cNvPr id="9" name="Straight Arrow Connector 8">
            <a:extLst>
              <a:ext uri="{FF2B5EF4-FFF2-40B4-BE49-F238E27FC236}">
                <a16:creationId xmlns:a16="http://schemas.microsoft.com/office/drawing/2014/main" xmlns="" id="{48D7C2E1-7964-4042-858B-B2149FC9A989}"/>
              </a:ext>
            </a:extLst>
          </p:cNvPr>
          <p:cNvCxnSpPr>
            <a:cxnSpLocks/>
            <a:stCxn id="11" idx="2"/>
          </p:cNvCxnSpPr>
          <p:nvPr/>
        </p:nvCxnSpPr>
        <p:spPr>
          <a:xfrm>
            <a:off x="1896309" y="1767067"/>
            <a:ext cx="622798" cy="183586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69701423-1C3A-0844-B573-1E817B74E597}"/>
              </a:ext>
            </a:extLst>
          </p:cNvPr>
          <p:cNvSpPr txBox="1"/>
          <p:nvPr/>
        </p:nvSpPr>
        <p:spPr>
          <a:xfrm>
            <a:off x="5249454" y="2294535"/>
            <a:ext cx="1693092" cy="369332"/>
          </a:xfrm>
          <a:prstGeom prst="rect">
            <a:avLst/>
          </a:prstGeom>
          <a:ln>
            <a:solidFill>
              <a:srgbClr val="FFFF00"/>
            </a:solidFill>
          </a:ln>
        </p:spPr>
        <p:style>
          <a:lnRef idx="1">
            <a:schemeClr val="dk1"/>
          </a:lnRef>
          <a:fillRef idx="2">
            <a:schemeClr val="dk1"/>
          </a:fillRef>
          <a:effectRef idx="1">
            <a:schemeClr val="dk1"/>
          </a:effectRef>
          <a:fontRef idx="minor">
            <a:schemeClr val="dk1"/>
          </a:fontRef>
        </p:style>
        <p:txBody>
          <a:bodyPr wrap="none" rtlCol="0">
            <a:spAutoFit/>
          </a:bodyPr>
          <a:lstStyle/>
          <a:p>
            <a:r>
              <a:rPr lang="en-US" dirty="0">
                <a:solidFill>
                  <a:srgbClr val="FFFF00"/>
                </a:solidFill>
              </a:rPr>
              <a:t>Sodankyla (FMI)</a:t>
            </a:r>
          </a:p>
        </p:txBody>
      </p:sp>
      <p:cxnSp>
        <p:nvCxnSpPr>
          <p:cNvPr id="15" name="Straight Arrow Connector 14">
            <a:extLst>
              <a:ext uri="{FF2B5EF4-FFF2-40B4-BE49-F238E27FC236}">
                <a16:creationId xmlns:a16="http://schemas.microsoft.com/office/drawing/2014/main" xmlns="" id="{18B7FAE7-980D-CA4B-83BE-B9A1F5D4EAF0}"/>
              </a:ext>
            </a:extLst>
          </p:cNvPr>
          <p:cNvCxnSpPr>
            <a:cxnSpLocks/>
          </p:cNvCxnSpPr>
          <p:nvPr/>
        </p:nvCxnSpPr>
        <p:spPr>
          <a:xfrm flipV="1">
            <a:off x="2882348" y="3602935"/>
            <a:ext cx="1835426" cy="17393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xmlns="" id="{B2499355-A205-6B43-9A9C-A0DA0C3E60BC}"/>
              </a:ext>
            </a:extLst>
          </p:cNvPr>
          <p:cNvPicPr>
            <a:picLocks noChangeAspect="1"/>
          </p:cNvPicPr>
          <p:nvPr/>
        </p:nvPicPr>
        <p:blipFill>
          <a:blip r:embed="rId5"/>
          <a:stretch>
            <a:fillRect/>
          </a:stretch>
        </p:blipFill>
        <p:spPr>
          <a:xfrm>
            <a:off x="0" y="24356"/>
            <a:ext cx="12192000" cy="951832"/>
          </a:xfrm>
          <a:prstGeom prst="rect">
            <a:avLst/>
          </a:prstGeom>
        </p:spPr>
      </p:pic>
      <p:cxnSp>
        <p:nvCxnSpPr>
          <p:cNvPr id="23" name="Straight Arrow Connector 22">
            <a:extLst>
              <a:ext uri="{FF2B5EF4-FFF2-40B4-BE49-F238E27FC236}">
                <a16:creationId xmlns:a16="http://schemas.microsoft.com/office/drawing/2014/main" xmlns="" id="{95C568CF-0F8B-FC4B-BAFA-0B98055E2963}"/>
              </a:ext>
            </a:extLst>
          </p:cNvPr>
          <p:cNvCxnSpPr>
            <a:cxnSpLocks/>
            <a:stCxn id="14" idx="2"/>
          </p:cNvCxnSpPr>
          <p:nvPr/>
        </p:nvCxnSpPr>
        <p:spPr>
          <a:xfrm flipH="1">
            <a:off x="5043646" y="2663867"/>
            <a:ext cx="1052354" cy="82230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24E816FF-8A5B-5843-AEBE-81573C41B3AA}"/>
              </a:ext>
            </a:extLst>
          </p:cNvPr>
          <p:cNvSpPr txBox="1"/>
          <p:nvPr/>
        </p:nvSpPr>
        <p:spPr>
          <a:xfrm rot="16200000">
            <a:off x="-1649631" y="3244334"/>
            <a:ext cx="3828677" cy="369332"/>
          </a:xfrm>
          <a:prstGeom prst="rect">
            <a:avLst/>
          </a:prstGeom>
          <a:noFill/>
        </p:spPr>
        <p:txBody>
          <a:bodyPr wrap="none" rtlCol="0">
            <a:spAutoFit/>
          </a:bodyPr>
          <a:lstStyle/>
          <a:p>
            <a:r>
              <a:rPr lang="en-US" dirty="0"/>
              <a:t>Volcanic Sulfur Dioxide [Dobson Units] </a:t>
            </a:r>
          </a:p>
        </p:txBody>
      </p:sp>
    </p:spTree>
    <p:extLst>
      <p:ext uri="{BB962C8B-B14F-4D97-AF65-F5344CB8AC3E}">
        <p14:creationId xmlns:p14="http://schemas.microsoft.com/office/powerpoint/2010/main" val="828845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4903</TotalTime>
  <Words>877</Words>
  <Application>Microsoft Office PowerPoint</Application>
  <PresentationFormat>Widescreen</PresentationFormat>
  <Paragraphs>101</Paragraphs>
  <Slides>5</Slides>
  <Notes>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vt:i4>
      </vt:variant>
    </vt:vector>
  </HeadingPairs>
  <TitlesOfParts>
    <vt:vector size="16" baseType="lpstr">
      <vt:lpstr>ＭＳ 明朝</vt:lpstr>
      <vt:lpstr>MS PGothic</vt:lpstr>
      <vt:lpstr>Arial</vt:lpstr>
      <vt:lpstr>Calibri</vt:lpstr>
      <vt:lpstr>Calibri Light</vt:lpstr>
      <vt:lpstr>Century Gothic</vt:lpstr>
      <vt:lpstr>Symbol</vt:lpstr>
      <vt:lpstr>Times New Roman</vt:lpstr>
      <vt:lpstr>Wingdings</vt:lpstr>
      <vt:lpstr>Office Theme</vt:lpstr>
      <vt:lpstr>1_Office Theme</vt:lpstr>
      <vt:lpstr>Volcanic clouds Hazards - What’s the risk? </vt:lpstr>
      <vt:lpstr>PowerPoint Presentation</vt:lpstr>
      <vt:lpstr>PowerPoint Presentation</vt:lpstr>
      <vt:lpstr>Low-latency  VIIRS infrared SO2 detection product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Day-Night Monitoring of Volcanic SO2 and Ash for Aviation Avoidance at Northern Polar Latitudes: Enhancing Direct Readout Capabilities from EOS, SNPP and NOAA20</dc:title>
  <dc:creator>Krotkov, Nickolay A. (GSFC-6140)</dc:creator>
  <cp:lastModifiedBy>keith</cp:lastModifiedBy>
  <cp:revision>70</cp:revision>
  <dcterms:created xsi:type="dcterms:W3CDTF">2020-01-05T17:22:25Z</dcterms:created>
  <dcterms:modified xsi:type="dcterms:W3CDTF">2020-02-27T17:36:05Z</dcterms:modified>
</cp:coreProperties>
</file>